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1"/>
  </p:notesMasterIdLst>
  <p:handoutMasterIdLst>
    <p:handoutMasterId r:id="rId32"/>
  </p:handoutMasterIdLst>
  <p:sldIdLst>
    <p:sldId id="256" r:id="rId9"/>
    <p:sldId id="447" r:id="rId10"/>
    <p:sldId id="446" r:id="rId11"/>
    <p:sldId id="457" r:id="rId12"/>
    <p:sldId id="455" r:id="rId13"/>
    <p:sldId id="448" r:id="rId14"/>
    <p:sldId id="420" r:id="rId15"/>
    <p:sldId id="419" r:id="rId16"/>
    <p:sldId id="341" r:id="rId17"/>
    <p:sldId id="390" r:id="rId18"/>
    <p:sldId id="459" r:id="rId19"/>
    <p:sldId id="433" r:id="rId20"/>
    <p:sldId id="413" r:id="rId21"/>
    <p:sldId id="380" r:id="rId22"/>
    <p:sldId id="442" r:id="rId23"/>
    <p:sldId id="460" r:id="rId24"/>
    <p:sldId id="440" r:id="rId25"/>
    <p:sldId id="461" r:id="rId26"/>
    <p:sldId id="432" r:id="rId27"/>
    <p:sldId id="422" r:id="rId28"/>
    <p:sldId id="429" r:id="rId29"/>
    <p:sldId id="310" r:id="rId30"/>
  </p:sldIdLst>
  <p:sldSz cx="12192000" cy="6858000"/>
  <p:notesSz cx="6797675" cy="9926638"/>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051" autoAdjust="0"/>
    <p:restoredTop sz="77351"/>
  </p:normalViewPr>
  <p:slideViewPr>
    <p:cSldViewPr>
      <p:cViewPr varScale="1">
        <p:scale>
          <a:sx n="65" d="100"/>
          <a:sy n="65" d="100"/>
        </p:scale>
        <p:origin x="66" y="3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F0F6A92-0417-4E57-9655-0DEAE72E47C9}" type="datetimeFigureOut">
              <a:rPr lang="en-GB" smtClean="0"/>
              <a:t>14/09/2022</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A169B4F-A9F4-4C8B-B8CA-C6CA4F67F163}" type="slidenum">
              <a:rPr lang="en-GB" smtClean="0"/>
              <a:t>‹#›</a:t>
            </a:fld>
            <a:endParaRPr lang="en-GB"/>
          </a:p>
        </p:txBody>
      </p:sp>
    </p:spTree>
    <p:extLst>
      <p:ext uri="{BB962C8B-B14F-4D97-AF65-F5344CB8AC3E}">
        <p14:creationId xmlns:p14="http://schemas.microsoft.com/office/powerpoint/2010/main" val="3514930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90488" y="744538"/>
            <a:ext cx="6616700" cy="3722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06357" y="4715153"/>
            <a:ext cx="4984962" cy="4466987"/>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90488" y="744538"/>
            <a:ext cx="6616700" cy="3722687"/>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There are specific resources for the Little </a:t>
            </a:r>
            <a:r>
              <a:rPr lang="en-US" i="1" dirty="0" err="1"/>
              <a:t>Wandle</a:t>
            </a:r>
            <a:r>
              <a:rPr lang="en-US" i="1" dirty="0"/>
              <a:t> </a:t>
            </a:r>
            <a:r>
              <a:rPr lang="en-US" i="1" dirty="0" err="1"/>
              <a:t>Programme</a:t>
            </a:r>
            <a:r>
              <a:rPr lang="en-US" i="1" dirty="0"/>
              <a:t> which the children will be very familiar with. Each sound that we teach to begin with has either a mnemonic (like the astronaut that you can see here) or a phrase like boing-boing for ‘oi’. This helps the children </a:t>
            </a:r>
            <a:r>
              <a:rPr lang="en-US" i="1" dirty="0" err="1"/>
              <a:t>recognise</a:t>
            </a:r>
            <a:r>
              <a:rPr lang="en-US" i="1" dirty="0"/>
              <a:t> and remember the graphemes. Every time we teach a new sound, we also read words during the phonics lesson that contain that new sound so that the children </a:t>
            </a:r>
            <a:r>
              <a:rPr lang="en-US" i="1" dirty="0" err="1"/>
              <a:t>practise</a:t>
            </a:r>
            <a:r>
              <a:rPr lang="en-US" i="1" dirty="0"/>
              <a:t>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assess your child every six weeks to check progress. Any child who needs extra support has daily keep-up sessions planned for them.</a:t>
            </a:r>
          </a:p>
        </p:txBody>
      </p:sp>
    </p:spTree>
    <p:extLst>
      <p:ext uri="{BB962C8B-B14F-4D97-AF65-F5344CB8AC3E}">
        <p14:creationId xmlns:p14="http://schemas.microsoft.com/office/powerpoint/2010/main" val="3699818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i="1" dirty="0"/>
              <a:t>Celebrate child’s success at school, make time for reading at home!</a:t>
            </a:r>
          </a:p>
        </p:txBody>
      </p:sp>
    </p:spTree>
    <p:extLst>
      <p:ext uri="{BB962C8B-B14F-4D97-AF65-F5344CB8AC3E}">
        <p14:creationId xmlns:p14="http://schemas.microsoft.com/office/powerpoint/2010/main" val="3269180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0594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It is really important that you pronounce the sounds correctly at home if you are supporting your child. These videos are on the website for you to refer to and if you are unsure, please ask your child’s teacher.</a:t>
            </a:r>
          </a:p>
          <a:p>
            <a:endParaRPr lang="en-US" dirty="0"/>
          </a:p>
          <a:p>
            <a:r>
              <a:rPr lang="en-US" dirty="0"/>
              <a:t>Show the parents where to access the videos on the website and play them! </a:t>
            </a:r>
            <a:br>
              <a:rPr lang="en-US" dirty="0"/>
            </a:br>
            <a:r>
              <a:rPr lang="en-US" dirty="0"/>
              <a:t/>
            </a:r>
            <a:br>
              <a:rPr lang="en-US" dirty="0"/>
            </a:br>
            <a:r>
              <a:rPr lang="en-US" dirty="0"/>
              <a:t>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Just think about how many times you have already read things today. It really is a vital skill.</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It sounds complicated but it really isn’t!</a:t>
            </a: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Some children learn to blend really quickly, and others take a little longer. If your child is finding it difficult, ask your child’s teacher for ways to help at home – playing blending games at home is so helpful!</a:t>
            </a:r>
          </a:p>
          <a:p>
            <a:r>
              <a:rPr lang="en-US" dirty="0"/>
              <a:t/>
            </a:r>
            <a:br>
              <a:rPr lang="en-US" dirty="0"/>
            </a:br>
            <a:r>
              <a:rPr lang="en-US" dirty="0"/>
              <a:t>Show parents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usually teach four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US" i="1" dirty="0"/>
              <a:t>We will work our way through the whole Little </a:t>
            </a:r>
            <a:r>
              <a:rPr lang="en-US" i="1" dirty="0" err="1"/>
              <a:t>Wandle</a:t>
            </a:r>
            <a:r>
              <a:rPr lang="en-US" i="1" dirty="0"/>
              <a:t> </a:t>
            </a:r>
            <a:r>
              <a:rPr lang="en-US" i="1" dirty="0" err="1"/>
              <a:t>Programme</a:t>
            </a:r>
            <a:r>
              <a:rPr lang="en-US" i="1"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NTC0PbtmeUA?feature=oembed" TargetMode="Externa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tiff"/><Relationship Id="rId4" Type="http://schemas.openxmlformats.org/officeDocument/2006/relationships/image" Target="../media/image24.tiff"/></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tiff"/><Relationship Id="rId5" Type="http://schemas.openxmlformats.org/officeDocument/2006/relationships/image" Target="../media/image28.tiff"/><Relationship Id="rId4" Type="http://schemas.openxmlformats.org/officeDocument/2006/relationships/image" Target="../media/image27.tiff"/></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tiff"/><Relationship Id="rId7" Type="http://schemas.openxmlformats.org/officeDocument/2006/relationships/image" Target="../media/image36.emf"/><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5.emf"/><Relationship Id="rId5" Type="http://schemas.openxmlformats.org/officeDocument/2006/relationships/image" Target="../media/image34.png"/><Relationship Id="rId4" Type="http://schemas.openxmlformats.org/officeDocument/2006/relationships/image" Target="../media/image33.tiff"/></Relationships>
</file>

<file path=ppt/slides/_rels/slide19.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ZtjFIvA_f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youtu.be/DvOuc7cWXxc" TargetMode="External"/><Relationship Id="rId5" Type="http://schemas.openxmlformats.org/officeDocument/2006/relationships/hyperlink" Target="https://youtu.be/qDu3JAjf-U0" TargetMode="Externa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IL5YUCPyC5I?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2" name="Online Media 1" descr="How we teach tricky words">
            <a:hlinkClick r:id="" action="ppaction://media"/>
            <a:extLst>
              <a:ext uri="{FF2B5EF4-FFF2-40B4-BE49-F238E27FC236}">
                <a16:creationId xmlns:a16="http://schemas.microsoft.com/office/drawing/2014/main" id="{51527262-8363-1841-AC54-DBB40AE1BB89}"/>
              </a:ext>
            </a:extLst>
          </p:cNvPr>
          <p:cNvPicPr>
            <a:picLocks noRot="1" noChangeAspect="1"/>
          </p:cNvPicPr>
          <p:nvPr>
            <a:videoFile r:link="rId1"/>
          </p:nvPr>
        </p:nvPicPr>
        <p:blipFill>
          <a:blip r:embed="rId4"/>
          <a:stretch>
            <a:fillRect/>
          </a:stretch>
        </p:blipFill>
        <p:spPr>
          <a:xfrm>
            <a:off x="2640094" y="1988840"/>
            <a:ext cx="6911812" cy="3905174"/>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smtClean="0"/>
              <a:t>Read book online – reading for pleasure book home</a:t>
            </a:r>
            <a:endParaRPr lang="en-US" dirty="0"/>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a:t>
            </a:r>
            <a:r>
              <a:rPr lang="en-US" dirty="0" smtClean="0"/>
              <a:t>book</a:t>
            </a:r>
            <a:br>
              <a:rPr lang="en-US" dirty="0" smtClean="0"/>
            </a:br>
            <a:r>
              <a:rPr lang="en-US" dirty="0" smtClean="0"/>
              <a:t>online</a:t>
            </a:r>
            <a:endParaRPr lang="en-US" dirty="0"/>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rotWithShape="1">
          <a:blip r:embed="rId4"/>
          <a:srcRect r="67270"/>
          <a:stretch/>
        </p:blipFill>
        <p:spPr>
          <a:xfrm>
            <a:off x="535496" y="2465288"/>
            <a:ext cx="3616288" cy="3556000"/>
          </a:xfrm>
          <a:prstGeom prst="rect">
            <a:avLst/>
          </a:prstGeom>
        </p:spPr>
      </p:pic>
      <p:pic>
        <p:nvPicPr>
          <p:cNvPr id="6" name="Picture 5" descr="Graphical user interface, application, Teams&#10;&#10;Description automatically generated">
            <a:hlinkClick r:id="rId5"/>
            <a:extLst>
              <a:ext uri="{FF2B5EF4-FFF2-40B4-BE49-F238E27FC236}">
                <a16:creationId xmlns:a16="http://schemas.microsoft.com/office/drawing/2014/main" id="{394F4AD3-9482-EF4B-8255-23B85AB25B25}"/>
              </a:ext>
            </a:extLst>
          </p:cNvPr>
          <p:cNvPicPr>
            <a:picLocks noChangeAspect="1"/>
          </p:cNvPicPr>
          <p:nvPr/>
        </p:nvPicPr>
        <p:blipFill rotWithShape="1">
          <a:blip r:embed="rId4"/>
          <a:srcRect l="33237" t="4087" r="34033" b="-4087"/>
          <a:stretch/>
        </p:blipFill>
        <p:spPr>
          <a:xfrm>
            <a:off x="4207904" y="2609304"/>
            <a:ext cx="3616288" cy="3556000"/>
          </a:xfrm>
          <a:prstGeom prst="rect">
            <a:avLst/>
          </a:prstGeom>
        </p:spPr>
      </p:pic>
      <p:pic>
        <p:nvPicPr>
          <p:cNvPr id="7" name="Picture 6" descr="Graphical user interface, application, Teams&#10;&#10;Description automatically generated">
            <a:hlinkClick r:id="rId6"/>
            <a:extLst>
              <a:ext uri="{FF2B5EF4-FFF2-40B4-BE49-F238E27FC236}">
                <a16:creationId xmlns:a16="http://schemas.microsoft.com/office/drawing/2014/main" id="{78A0AB10-488A-FF41-A046-589084451A8B}"/>
              </a:ext>
            </a:extLst>
          </p:cNvPr>
          <p:cNvPicPr>
            <a:picLocks noChangeAspect="1"/>
          </p:cNvPicPr>
          <p:nvPr/>
        </p:nvPicPr>
        <p:blipFill rotWithShape="1">
          <a:blip r:embed="rId4"/>
          <a:srcRect l="66298"/>
          <a:stretch/>
        </p:blipFill>
        <p:spPr>
          <a:xfrm>
            <a:off x="7824192" y="2465288"/>
            <a:ext cx="3723723"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lvl="1">
              <a:spcBef>
                <a:spcPts val="600"/>
              </a:spcBef>
              <a:buFont typeface="Courier New" panose="02070309020205020404" pitchFamily="49" charset="0"/>
              <a:buChar char="o"/>
            </a:pPr>
            <a:r>
              <a:rPr lang="en-US" dirty="0">
                <a:solidFill>
                  <a:schemeClr val="tx1">
                    <a:lumMod val="95000"/>
                    <a:lumOff val="5000"/>
                  </a:schemeClr>
                </a:solidFill>
              </a:rPr>
              <a:t>Introduce new and exciting language</a:t>
            </a:r>
          </a:p>
          <a:p>
            <a:pPr lvl="1">
              <a:spcBef>
                <a:spcPts val="600"/>
              </a:spcBef>
              <a:buFont typeface="Courier New" panose="02070309020205020404" pitchFamily="49" charset="0"/>
              <a:buChar char="o"/>
            </a:pPr>
            <a:r>
              <a:rPr lang="en-US" dirty="0">
                <a:solidFill>
                  <a:schemeClr val="tx1">
                    <a:lumMod val="95000"/>
                    <a:lumOff val="5000"/>
                  </a:schemeClr>
                </a:solidFill>
              </a:rPr>
              <a:t>Encourage your child to use new vocabulary</a:t>
            </a:r>
          </a:p>
          <a:p>
            <a:pPr lvl="1">
              <a:spcBef>
                <a:spcPts val="600"/>
              </a:spcBef>
              <a:buFont typeface="Courier New" panose="02070309020205020404" pitchFamily="49" charset="0"/>
              <a:buChar char="o"/>
            </a:pPr>
            <a:r>
              <a:rPr lang="en-US" dirty="0">
                <a:solidFill>
                  <a:schemeClr val="tx1">
                    <a:lumMod val="95000"/>
                    <a:lumOff val="5000"/>
                  </a:schemeClr>
                </a:solidFill>
              </a:rPr>
              <a:t>Make up sentences together</a:t>
            </a:r>
          </a:p>
          <a:p>
            <a:pPr lvl="1">
              <a:spcBef>
                <a:spcPts val="600"/>
              </a:spcBef>
              <a:buFont typeface="Courier New" panose="02070309020205020404" pitchFamily="49" charset="0"/>
              <a:buChar char="o"/>
            </a:pPr>
            <a:r>
              <a:rPr lang="en-US" dirty="0">
                <a:solidFill>
                  <a:schemeClr val="tx1">
                    <a:lumMod val="95000"/>
                    <a:lumOff val="5000"/>
                  </a:schemeClr>
                </a:solidFill>
              </a:rPr>
              <a:t>Find different words to use</a:t>
            </a:r>
          </a:p>
          <a:p>
            <a:pPr lvl="1">
              <a:spcBef>
                <a:spcPts val="600"/>
              </a:spcBef>
              <a:buFont typeface="Courier New" panose="02070309020205020404" pitchFamily="49" charset="0"/>
              <a:buChar char="o"/>
            </a:pPr>
            <a:r>
              <a:rPr lang="en-US"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a:t>
            </a:r>
            <a:br>
              <a:rPr lang="en-GB" dirty="0"/>
            </a:br>
            <a:r>
              <a:rPr lang="en-GB" i="1" dirty="0"/>
              <a:t>Little </a:t>
            </a:r>
            <a:r>
              <a:rPr lang="en-GB" i="1" dirty="0" err="1"/>
              <a:t>Wandle</a:t>
            </a:r>
            <a:r>
              <a:rPr lang="en-GB" i="1" dirty="0"/>
              <a:t> Letters and Sounds Revised</a:t>
            </a:r>
            <a:r>
              <a:rPr lang="en-GB" dirty="0"/>
              <a:t>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4" name="Online Media 3" descr="How we teach blending">
            <a:hlinkClick r:id="" action="ppaction://media"/>
            <a:extLst>
              <a:ext uri="{FF2B5EF4-FFF2-40B4-BE49-F238E27FC236}">
                <a16:creationId xmlns:a16="http://schemas.microsoft.com/office/drawing/2014/main" id="{42797611-F16B-2043-A6FF-337038723033}"/>
              </a:ext>
            </a:extLst>
          </p:cNvPr>
          <p:cNvPicPr>
            <a:picLocks noRot="1" noChangeAspect="1"/>
          </p:cNvPicPr>
          <p:nvPr>
            <a:videoFile r:link="rId1"/>
          </p:nvPr>
        </p:nvPicPr>
        <p:blipFill>
          <a:blip r:embed="rId4"/>
          <a:stretch>
            <a:fillRect/>
          </a:stretch>
        </p:blipFill>
        <p:spPr>
          <a:xfrm>
            <a:off x="2510729" y="1844824"/>
            <a:ext cx="7170541" cy="4051356"/>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735960" y="2132856"/>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68627" y="1484784"/>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479376" y="1628800"/>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13" ma:contentTypeDescription="Create a new document." ma:contentTypeScope="" ma:versionID="bd71908aa7f3363b38879cbe876e6121">
  <xsd:schema xmlns:xsd="http://www.w3.org/2001/XMLSchema" xmlns:xs="http://www.w3.org/2001/XMLSchema" xmlns:p="http://schemas.microsoft.com/office/2006/metadata/properties" xmlns:ns2="b390c623-81a0-476f-984a-5b2ad478ef4f" xmlns:ns3="6d6ce26d-438a-4f93-8ad7-b70bc8847f7f" targetNamespace="http://schemas.microsoft.com/office/2006/metadata/properties" ma:root="true" ma:fieldsID="db6415f476d927de94aea22a5eb4cea6" ns2:_="" ns3:_="">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D0B8E684-7516-47AC-9294-08AAE612A25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390c623-81a0-476f-984a-5b2ad478ef4f"/>
    <ds:schemaRef ds:uri="http://purl.org/dc/elements/1.1/"/>
    <ds:schemaRef ds:uri="http://schemas.microsoft.com/office/2006/metadata/properties"/>
    <ds:schemaRef ds:uri="6d6ce26d-438a-4f93-8ad7-b70bc8847f7f"/>
    <ds:schemaRef ds:uri="http://www.w3.org/XML/1998/namespace"/>
    <ds:schemaRef ds:uri="http://purl.org/dc/dcmitype/"/>
  </ds:schemaRefs>
</ds:datastoreItem>
</file>

<file path=customXml/itemProps3.xml><?xml version="1.0" encoding="utf-8"?>
<ds:datastoreItem xmlns:ds="http://schemas.openxmlformats.org/officeDocument/2006/customXml" ds:itemID="{B0A21441-236E-4913-9BD5-2514F499D8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37129</TotalTime>
  <Words>1036</Words>
  <Application>Microsoft Office PowerPoint</Application>
  <PresentationFormat>Widescreen</PresentationFormat>
  <Paragraphs>74</Paragraphs>
  <Slides>22</Slides>
  <Notes>22</Notes>
  <HiddenSlides>0</HiddenSlides>
  <MMClips>2</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22</vt:i4>
      </vt:variant>
    </vt:vector>
  </HeadingPairs>
  <TitlesOfParts>
    <vt:vector size="34" baseType="lpstr">
      <vt:lpstr>Arial</vt:lpstr>
      <vt:lpstr>Calibri</vt:lpstr>
      <vt:lpstr>Calibri Light</vt:lpstr>
      <vt:lpstr>Courier New</vt:lpstr>
      <vt:lpstr>Gotham Narrow Bold</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Teaching order </vt:lpstr>
      <vt:lpstr>Gradually your child learns the entire alphabetic code:</vt:lpstr>
      <vt:lpstr>How we make learning stick </vt:lpstr>
      <vt:lpstr>PowerPoint Presentation</vt:lpstr>
      <vt:lpstr>Tricky words </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Read book online – reading for pleasure book home</vt:lpstr>
      <vt:lpstr>Listening to your child read their phonics book online</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Lambert, Claire</cp:lastModifiedBy>
  <cp:revision>372</cp:revision>
  <cp:lastPrinted>2022-09-14T16:05:33Z</cp:lastPrinted>
  <dcterms:modified xsi:type="dcterms:W3CDTF">2022-09-14T16:58:57Z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ies>
</file>