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9" r:id="rId6"/>
    <p:sldId id="271" r:id="rId7"/>
    <p:sldId id="272" r:id="rId8"/>
    <p:sldId id="260" r:id="rId9"/>
    <p:sldId id="261" r:id="rId10"/>
    <p:sldId id="264" r:id="rId11"/>
    <p:sldId id="270" r:id="rId12"/>
    <p:sldId id="263" r:id="rId13"/>
    <p:sldId id="265" r:id="rId14"/>
    <p:sldId id="267" r:id="rId15"/>
    <p:sldId id="268" r:id="rId16"/>
    <p:sldId id="273" r:id="rId17"/>
    <p:sldId id="277" r:id="rId18"/>
    <p:sldId id="269" r:id="rId19"/>
    <p:sldId id="275" r:id="rId20"/>
    <p:sldId id="266" r:id="rId21"/>
  </p:sldIdLst>
  <p:sldSz cx="12192000" cy="68580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8BF2C-FD67-4E58-BC59-A2D33B4694DF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B4557-D566-4554-8F93-449563C9A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34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EBDDC-4CBD-4C6E-81CE-3169510757EC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9E2CA-7351-4D45-8105-BF8928AA6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9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Chn</a:t>
            </a:r>
            <a:r>
              <a:rPr lang="en-GB" dirty="0"/>
              <a:t> have been arranged in activity groups – 1 leader from Robinwood and 1 adult from school. Mixed between classes.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9E2CA-7351-4D45-8105-BF8928AA665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03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9D4-F520-4ECC-9727-630AC7041020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EF7-7736-483F-9B79-F2835D0DE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78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9D4-F520-4ECC-9727-630AC7041020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EF7-7736-483F-9B79-F2835D0DE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68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9D4-F520-4ECC-9727-630AC7041020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EF7-7736-483F-9B79-F2835D0DE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34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9D4-F520-4ECC-9727-630AC7041020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EF7-7736-483F-9B79-F2835D0DE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49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9D4-F520-4ECC-9727-630AC7041020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EF7-7736-483F-9B79-F2835D0DE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81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9D4-F520-4ECC-9727-630AC7041020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EF7-7736-483F-9B79-F2835D0DE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9D4-F520-4ECC-9727-630AC7041020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EF7-7736-483F-9B79-F2835D0DE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84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9D4-F520-4ECC-9727-630AC7041020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EF7-7736-483F-9B79-F2835D0DE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15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9D4-F520-4ECC-9727-630AC7041020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EF7-7736-483F-9B79-F2835D0DE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9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9D4-F520-4ECC-9727-630AC7041020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EF7-7736-483F-9B79-F2835D0DE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13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9D4-F520-4ECC-9727-630AC7041020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EEF7-7736-483F-9B79-F2835D0DE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36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A89D4-F520-4ECC-9727-630AC7041020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CEEF7-7736-483F-9B79-F2835D0DE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63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4A081-A71A-F62B-3FB2-4EF75427A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0630" y="280788"/>
            <a:ext cx="9144000" cy="1249648"/>
          </a:xfrm>
        </p:spPr>
        <p:txBody>
          <a:bodyPr/>
          <a:lstStyle/>
          <a:p>
            <a:r>
              <a:rPr lang="en-GB" dirty="0"/>
              <a:t>Robinwood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E3D89-054E-6AE8-8907-EB16D52B4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6193" y="1670497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Wednesday </a:t>
            </a:r>
            <a:r>
              <a:rPr lang="en-GB" dirty="0" smtClean="0"/>
              <a:t>19th </a:t>
            </a:r>
            <a:r>
              <a:rPr lang="en-GB" dirty="0"/>
              <a:t>– Friday </a:t>
            </a:r>
            <a:r>
              <a:rPr lang="en-GB" dirty="0" smtClean="0"/>
              <a:t>21st March </a:t>
            </a:r>
            <a:r>
              <a:rPr lang="en-GB" dirty="0"/>
              <a:t>2025</a:t>
            </a:r>
            <a:endParaRPr lang="en-GB" dirty="0">
              <a:cs typeface="Calibri"/>
            </a:endParaRPr>
          </a:p>
        </p:txBody>
      </p:sp>
      <p:pic>
        <p:nvPicPr>
          <p:cNvPr id="2050" name="Picture 2" descr="Barhaugh Hall – Robinwood">
            <a:extLst>
              <a:ext uri="{FF2B5EF4-FFF2-40B4-BE49-F238E27FC236}">
                <a16:creationId xmlns:a16="http://schemas.microsoft.com/office/drawing/2014/main" id="{F9408A85-467E-06FE-2737-D90444AD5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35" y="2616304"/>
            <a:ext cx="5864224" cy="2375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obinwood Activity Centre - Newcastle School for Boys">
            <a:extLst>
              <a:ext uri="{FF2B5EF4-FFF2-40B4-BE49-F238E27FC236}">
                <a16:creationId xmlns:a16="http://schemas.microsoft.com/office/drawing/2014/main" id="{1D3A4F99-A463-8507-F3EC-782CAD6DF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625">
            <a:off x="8841858" y="1826956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obinwood – We make a really positive difference developing children">
            <a:extLst>
              <a:ext uri="{FF2B5EF4-FFF2-40B4-BE49-F238E27FC236}">
                <a16:creationId xmlns:a16="http://schemas.microsoft.com/office/drawing/2014/main" id="{9D22B746-1C2E-B195-5E5E-22F68E365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250">
            <a:off x="1277647" y="4683075"/>
            <a:ext cx="2695575" cy="169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ant Swing - Robinwood News">
            <a:extLst>
              <a:ext uri="{FF2B5EF4-FFF2-40B4-BE49-F238E27FC236}">
                <a16:creationId xmlns:a16="http://schemas.microsoft.com/office/drawing/2014/main" id="{00AC380B-DCE7-31A6-159D-8AA03005A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3050">
            <a:off x="8376710" y="4201684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01" y="119920"/>
            <a:ext cx="1974498" cy="1979256"/>
          </a:xfrm>
          <a:prstGeom prst="rect">
            <a:avLst/>
          </a:prstGeom>
        </p:spPr>
      </p:pic>
      <p:pic>
        <p:nvPicPr>
          <p:cNvPr id="2052" name="Picture 4" descr="Robinwood – We make a really positive difference developing children">
            <a:extLst>
              <a:ext uri="{FF2B5EF4-FFF2-40B4-BE49-F238E27FC236}">
                <a16:creationId xmlns:a16="http://schemas.microsoft.com/office/drawing/2014/main" id="{AE9615F8-9723-B290-0EA9-CAC467B6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2189">
            <a:off x="658891" y="1838757"/>
            <a:ext cx="2695575" cy="169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44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E3D51-E59E-1C95-313E-6DE41210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427" y="322149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Sassoon Infant Std" panose="020B0503020103030203" pitchFamily="34" charset="0"/>
              </a:rPr>
              <a:t>Key skills: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54639C-D8F6-EBFA-9C28-6A97CE42162A}"/>
              </a:ext>
            </a:extLst>
          </p:cNvPr>
          <p:cNvSpPr/>
          <p:nvPr/>
        </p:nvSpPr>
        <p:spPr>
          <a:xfrm>
            <a:off x="7587970" y="2971434"/>
            <a:ext cx="3597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Problem solving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3A0F21-F08B-A9A9-53DA-805A278B32F4}"/>
              </a:ext>
            </a:extLst>
          </p:cNvPr>
          <p:cNvSpPr/>
          <p:nvPr/>
        </p:nvSpPr>
        <p:spPr>
          <a:xfrm rot="151384">
            <a:off x="4983064" y="3903729"/>
            <a:ext cx="25751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Confidence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010D0A-9575-FCE4-37A4-4BB0B4B55A90}"/>
              </a:ext>
            </a:extLst>
          </p:cNvPr>
          <p:cNvSpPr/>
          <p:nvPr/>
        </p:nvSpPr>
        <p:spPr>
          <a:xfrm rot="164795">
            <a:off x="1794261" y="4769485"/>
            <a:ext cx="20069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Patience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311FD4-82F2-D6AD-206C-660FA1E29DD5}"/>
              </a:ext>
            </a:extLst>
          </p:cNvPr>
          <p:cNvSpPr/>
          <p:nvPr/>
        </p:nvSpPr>
        <p:spPr>
          <a:xfrm>
            <a:off x="8361875" y="701470"/>
            <a:ext cx="3165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Responsibility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0630DF-0901-2AB6-33D4-A3903C35C829}"/>
              </a:ext>
            </a:extLst>
          </p:cNvPr>
          <p:cNvSpPr/>
          <p:nvPr/>
        </p:nvSpPr>
        <p:spPr>
          <a:xfrm rot="743103">
            <a:off x="8920558" y="5371221"/>
            <a:ext cx="28167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Cooperation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818D04-495B-5A12-6F6F-A9448691ED6A}"/>
              </a:ext>
            </a:extLst>
          </p:cNvPr>
          <p:cNvSpPr/>
          <p:nvPr/>
        </p:nvSpPr>
        <p:spPr>
          <a:xfrm>
            <a:off x="4528334" y="2225568"/>
            <a:ext cx="37360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Developing skills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8B0BE7-CB7C-FA6D-4120-C0920EFFF72D}"/>
              </a:ext>
            </a:extLst>
          </p:cNvPr>
          <p:cNvSpPr/>
          <p:nvPr/>
        </p:nvSpPr>
        <p:spPr>
          <a:xfrm rot="296270">
            <a:off x="5725261" y="830935"/>
            <a:ext cx="23155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Resilience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0910F4-14C5-C036-12F9-8F7055EB7696}"/>
              </a:ext>
            </a:extLst>
          </p:cNvPr>
          <p:cNvSpPr/>
          <p:nvPr/>
        </p:nvSpPr>
        <p:spPr>
          <a:xfrm>
            <a:off x="5544325" y="5214990"/>
            <a:ext cx="18555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Respect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1B7E76-98C1-7EF4-2F84-1CF69DB4AAF1}"/>
              </a:ext>
            </a:extLst>
          </p:cNvPr>
          <p:cNvSpPr/>
          <p:nvPr/>
        </p:nvSpPr>
        <p:spPr>
          <a:xfrm rot="20970416">
            <a:off x="609626" y="3496097"/>
            <a:ext cx="35592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Communication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D8EF09-9A34-AF09-8822-9E5B21A341E3}"/>
              </a:ext>
            </a:extLst>
          </p:cNvPr>
          <p:cNvSpPr/>
          <p:nvPr/>
        </p:nvSpPr>
        <p:spPr>
          <a:xfrm>
            <a:off x="537971" y="2151773"/>
            <a:ext cx="35189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Encouragement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A054CC-8547-DB81-D815-EF6B45948125}"/>
              </a:ext>
            </a:extLst>
          </p:cNvPr>
          <p:cNvSpPr/>
          <p:nvPr/>
        </p:nvSpPr>
        <p:spPr>
          <a:xfrm>
            <a:off x="8601297" y="4137774"/>
            <a:ext cx="20785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Listening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9CB4BD-B051-FD9B-AE0E-AA9E18FCBEE5}"/>
              </a:ext>
            </a:extLst>
          </p:cNvPr>
          <p:cNvSpPr/>
          <p:nvPr/>
        </p:nvSpPr>
        <p:spPr>
          <a:xfrm>
            <a:off x="1758451" y="5734110"/>
            <a:ext cx="20785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Listening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1" y="119920"/>
            <a:ext cx="1974498" cy="19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36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1" y="119920"/>
            <a:ext cx="1766170" cy="1770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7E4B6C-568B-EA9E-517E-C85F7780A97D}"/>
              </a:ext>
            </a:extLst>
          </p:cNvPr>
          <p:cNvSpPr txBox="1"/>
          <p:nvPr/>
        </p:nvSpPr>
        <p:spPr>
          <a:xfrm>
            <a:off x="166301" y="2392593"/>
            <a:ext cx="1684962" cy="43396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Sassoon Infant Std" panose="020B0503020103030203" pitchFamily="34" charset="0"/>
              </a:rPr>
              <a:t>What will we eat?</a:t>
            </a:r>
            <a:endParaRPr lang="en-GB" sz="3200" b="1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algn="ctr"/>
            <a:endParaRPr lang="en-GB" sz="2000" dirty="0">
              <a:latin typeface="Sassoon Infant Std" panose="020B0503020103030203" pitchFamily="34" charset="0"/>
            </a:endParaRPr>
          </a:p>
          <a:p>
            <a:pPr algn="ctr"/>
            <a:r>
              <a:rPr lang="en-GB" sz="2000" dirty="0">
                <a:latin typeface="Sassoon Infant Std" panose="020B0503020103030203" pitchFamily="34" charset="0"/>
              </a:rPr>
              <a:t>Example menu options</a:t>
            </a:r>
            <a:r>
              <a:rPr lang="en-GB" sz="2000" dirty="0">
                <a:latin typeface="SassoonPrimaryInfant" pitchFamily="2" charset="0"/>
              </a:rPr>
              <a:t>.</a:t>
            </a:r>
          </a:p>
          <a:p>
            <a:pPr algn="ctr"/>
            <a:endParaRPr lang="en-US" sz="2000" dirty="0">
              <a:latin typeface="SassoonPrimaryInfant" pitchFamily="2" charset="0"/>
            </a:endParaRPr>
          </a:p>
          <a:p>
            <a:pPr algn="ctr"/>
            <a:r>
              <a:rPr lang="en-US" sz="2000" dirty="0">
                <a:latin typeface="Sassoon Infant Std" panose="020B0503020103030203" pitchFamily="34" charset="0"/>
              </a:rPr>
              <a:t>*Robinwood staff </a:t>
            </a:r>
            <a:r>
              <a:rPr lang="en-US" sz="2000" dirty="0" smtClean="0">
                <a:latin typeface="Sassoon Infant Std" panose="020B0503020103030203" pitchFamily="34" charset="0"/>
              </a:rPr>
              <a:t>will be </a:t>
            </a:r>
            <a:r>
              <a:rPr lang="en-US" sz="2000" dirty="0">
                <a:latin typeface="Sassoon Infant Std" panose="020B0503020103030203" pitchFamily="34" charset="0"/>
              </a:rPr>
              <a:t>informed in advance of dietary needs</a:t>
            </a:r>
            <a:r>
              <a:rPr lang="en-US" sz="2000" dirty="0">
                <a:latin typeface="SassoonPrimaryInfant" pitchFamily="2" charset="0"/>
              </a:rPr>
              <a:t>.</a:t>
            </a:r>
            <a:endParaRPr lang="en-GB" sz="2000" dirty="0">
              <a:latin typeface="SassoonPrimaryInfant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AD7A1F-14BB-46D6-8AE8-7ED91A527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662" y="47625"/>
            <a:ext cx="949642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42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992973-93C9-4A04-B167-BC532DA80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771" y="121906"/>
            <a:ext cx="10372725" cy="6614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763548-2631-4576-8419-E8843B241FE9}"/>
              </a:ext>
            </a:extLst>
          </p:cNvPr>
          <p:cNvSpPr txBox="1"/>
          <p:nvPr/>
        </p:nvSpPr>
        <p:spPr>
          <a:xfrm>
            <a:off x="145901" y="2240115"/>
            <a:ext cx="1684962" cy="435503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Sassoon Infant Std" panose="020B0503020103030203" pitchFamily="34" charset="0"/>
              </a:rPr>
              <a:t>Where will we sleep?</a:t>
            </a:r>
            <a:endParaRPr lang="en-GB" sz="2800" b="1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algn="ctr"/>
            <a:endParaRPr lang="en-GB" sz="1000" dirty="0">
              <a:latin typeface="Sassoon Infant Std" panose="020B0503020103030203" pitchFamily="34" charset="0"/>
            </a:endParaRPr>
          </a:p>
          <a:p>
            <a:pPr algn="ctr"/>
            <a:r>
              <a:rPr lang="en-GB" sz="1700" dirty="0" smtClean="0">
                <a:latin typeface="Sassoon Infant Std" panose="020B0503020103030203" pitchFamily="34" charset="0"/>
              </a:rPr>
              <a:t>Room </a:t>
            </a:r>
            <a:r>
              <a:rPr lang="en-GB" sz="1700" dirty="0">
                <a:latin typeface="Sassoon Infant Std" panose="020B0503020103030203" pitchFamily="34" charset="0"/>
              </a:rPr>
              <a:t>layout.</a:t>
            </a:r>
          </a:p>
          <a:p>
            <a:pPr algn="ctr"/>
            <a:endParaRPr lang="en-US" sz="1000" dirty="0">
              <a:latin typeface="Sassoon Infant Std" panose="020B0503020103030203" pitchFamily="34" charset="0"/>
            </a:endParaRPr>
          </a:p>
          <a:p>
            <a:pPr algn="ctr"/>
            <a:r>
              <a:rPr lang="en-US" sz="1700" dirty="0">
                <a:latin typeface="Sassoon Infant Std" panose="020B0503020103030203" pitchFamily="34" charset="0"/>
              </a:rPr>
              <a:t>6</a:t>
            </a:r>
            <a:r>
              <a:rPr lang="en-GB" sz="1700" dirty="0">
                <a:latin typeface="Sassoon Infant Std" panose="020B0503020103030203" pitchFamily="34" charset="0"/>
              </a:rPr>
              <a:t> boys’ rooms</a:t>
            </a:r>
          </a:p>
          <a:p>
            <a:pPr algn="ctr"/>
            <a:endParaRPr lang="en-US" sz="1000" dirty="0">
              <a:latin typeface="Sassoon Infant Std" panose="020B0503020103030203" pitchFamily="34" charset="0"/>
            </a:endParaRPr>
          </a:p>
          <a:p>
            <a:pPr algn="ctr"/>
            <a:r>
              <a:rPr lang="en-US" sz="1700" dirty="0">
                <a:latin typeface="Sassoon Infant Std" panose="020B0503020103030203" pitchFamily="34" charset="0"/>
              </a:rPr>
              <a:t>4</a:t>
            </a:r>
            <a:r>
              <a:rPr lang="en-GB" sz="1700" dirty="0">
                <a:latin typeface="Sassoon Infant Std" panose="020B0503020103030203" pitchFamily="34" charset="0"/>
              </a:rPr>
              <a:t> girls’ rooms</a:t>
            </a:r>
          </a:p>
          <a:p>
            <a:pPr algn="ctr"/>
            <a:endParaRPr lang="en-US" sz="1000" dirty="0">
              <a:latin typeface="Sassoon Infant Std" panose="020B0503020103030203" pitchFamily="34" charset="0"/>
            </a:endParaRPr>
          </a:p>
          <a:p>
            <a:pPr algn="ctr"/>
            <a:r>
              <a:rPr lang="en-US" sz="1700" dirty="0">
                <a:latin typeface="Sassoon Infant Std" panose="020B0503020103030203" pitchFamily="34" charset="0"/>
              </a:rPr>
              <a:t>D</a:t>
            </a:r>
            <a:r>
              <a:rPr lang="en-GB" sz="1700" dirty="0">
                <a:latin typeface="Sassoon Infant Std" panose="020B0503020103030203" pitchFamily="34" charset="0"/>
              </a:rPr>
              <a:t>ifferent sized dormitories.</a:t>
            </a:r>
          </a:p>
          <a:p>
            <a:pPr algn="ctr"/>
            <a:endParaRPr lang="en-US" sz="1000" dirty="0">
              <a:latin typeface="Sassoon Infant Std" panose="020B0503020103030203" pitchFamily="34" charset="0"/>
            </a:endParaRPr>
          </a:p>
          <a:p>
            <a:pPr algn="ctr"/>
            <a:r>
              <a:rPr lang="en-US" sz="1700" dirty="0">
                <a:latin typeface="Sassoon Infant Std" panose="020B0503020103030203" pitchFamily="34" charset="0"/>
              </a:rPr>
              <a:t>C</a:t>
            </a:r>
            <a:r>
              <a:rPr lang="en-GB" sz="1700" dirty="0">
                <a:latin typeface="Sassoon Infant Std" panose="020B0503020103030203" pitchFamily="34" charset="0"/>
              </a:rPr>
              <a:t>hildren grouped across year group.</a:t>
            </a:r>
            <a:endParaRPr lang="en-GB" sz="1700" dirty="0">
              <a:latin typeface="SassoonPrimaryInfant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01" y="119920"/>
            <a:ext cx="1974498" cy="19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1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35114C-D122-486F-957E-9CCB881F225D}"/>
              </a:ext>
            </a:extLst>
          </p:cNvPr>
          <p:cNvSpPr/>
          <p:nvPr/>
        </p:nvSpPr>
        <p:spPr>
          <a:xfrm>
            <a:off x="404783" y="2385813"/>
            <a:ext cx="258115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Packing 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for 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Robinwood</a:t>
            </a:r>
            <a:endParaRPr lang="en-US" sz="3600" b="1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1" y="119920"/>
            <a:ext cx="1974498" cy="197925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29" y="-144463"/>
            <a:ext cx="4837339" cy="6858000"/>
          </a:xfrm>
          <a:prstGeom prst="rect">
            <a:avLst/>
          </a:prstGeom>
        </p:spPr>
      </p:pic>
      <p:pic>
        <p:nvPicPr>
          <p:cNvPr id="1026" name="Picture 2" descr="Soft toy teddy bear isolated on white background. Vector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5"/>
          <a:stretch/>
        </p:blipFill>
        <p:spPr bwMode="auto">
          <a:xfrm rot="784483">
            <a:off x="9381693" y="1433707"/>
            <a:ext cx="1769940" cy="175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LD39A | Cromwell Polythene Bla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56781">
            <a:off x="8777307" y="4358992"/>
            <a:ext cx="2844084" cy="15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23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35114C-D122-486F-957E-9CCB881F225D}"/>
              </a:ext>
            </a:extLst>
          </p:cNvPr>
          <p:cNvSpPr/>
          <p:nvPr/>
        </p:nvSpPr>
        <p:spPr>
          <a:xfrm>
            <a:off x="2375376" y="626818"/>
            <a:ext cx="6549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Enuresis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1" y="119920"/>
            <a:ext cx="1974498" cy="1979256"/>
          </a:xfrm>
          <a:prstGeom prst="rect">
            <a:avLst/>
          </a:prstGeom>
        </p:spPr>
      </p:pic>
      <p:sp>
        <p:nvSpPr>
          <p:cNvPr id="5" name="AutoShape 6" descr="LD39A | Cromwell Polythene Bla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The Kids Bed Wetting Fix - The Neuro F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63" y="1361496"/>
            <a:ext cx="5116945" cy="511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170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35114C-D122-486F-957E-9CCB881F225D}"/>
              </a:ext>
            </a:extLst>
          </p:cNvPr>
          <p:cNvSpPr/>
          <p:nvPr/>
        </p:nvSpPr>
        <p:spPr>
          <a:xfrm>
            <a:off x="2399942" y="434856"/>
            <a:ext cx="8292655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  <a:latin typeface="Sassoon Infant Std" panose="020B0503020103030203" pitchFamily="34" charset="0"/>
              </a:rPr>
              <a:t>Before the trip:</a:t>
            </a:r>
          </a:p>
          <a:p>
            <a:pPr algn="ctr"/>
            <a:endParaRPr lang="en-US" sz="36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Information/medication </a:t>
            </a:r>
            <a:r>
              <a:rPr lang="en-US" sz="2400" b="1" dirty="0">
                <a:solidFill>
                  <a:srgbClr val="FF0000"/>
                </a:solidFill>
                <a:latin typeface="Sassoon Infant Std" panose="020B0503020103030203" pitchFamily="34" charset="0"/>
              </a:rPr>
              <a:t>forms </a:t>
            </a:r>
            <a:r>
              <a:rPr lang="en-US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Sassoon Infant Std" panose="020B0503020103030203" pitchFamily="34" charset="0"/>
              </a:rPr>
              <a:t>E7</a:t>
            </a:r>
            <a:r>
              <a:rPr lang="en-US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 submitted to </a:t>
            </a:r>
            <a:r>
              <a:rPr lang="en-US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school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	deadline </a:t>
            </a:r>
            <a:r>
              <a:rPr lang="en-US" sz="2400" b="1" dirty="0">
                <a:solidFill>
                  <a:srgbClr val="FF0000"/>
                </a:solidFill>
                <a:latin typeface="Sassoon Infant Std" panose="020B0503020103030203" pitchFamily="34" charset="0"/>
              </a:rPr>
              <a:t>Friday 7</a:t>
            </a:r>
            <a:r>
              <a:rPr lang="en-US" sz="2400" b="1" baseline="30000" dirty="0">
                <a:solidFill>
                  <a:srgbClr val="FF0000"/>
                </a:solidFill>
                <a:latin typeface="Sassoon Infant Std" panose="020B0503020103030203" pitchFamily="34" charset="0"/>
              </a:rPr>
              <a:t>th</a:t>
            </a:r>
            <a:r>
              <a:rPr lang="en-US" sz="2400" b="1" dirty="0">
                <a:solidFill>
                  <a:srgbClr val="FF0000"/>
                </a:solidFill>
                <a:latin typeface="Sassoon Infant Std" panose="020B0503020103030203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February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Sassoon Infant Std" panose="020B0503020103030203" pitchFamily="34" charset="0"/>
              </a:rPr>
              <a:t>Souvenir orders </a:t>
            </a:r>
            <a:r>
              <a:rPr lang="en-US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and cash by </a:t>
            </a:r>
            <a:r>
              <a:rPr lang="en-US" sz="2400" b="1" dirty="0">
                <a:solidFill>
                  <a:srgbClr val="FF0000"/>
                </a:solidFill>
                <a:latin typeface="Sassoon Infant Std" panose="020B0503020103030203" pitchFamily="34" charset="0"/>
              </a:rPr>
              <a:t>Friday 14</a:t>
            </a:r>
            <a:r>
              <a:rPr lang="en-US" sz="2400" b="1" baseline="30000" dirty="0">
                <a:solidFill>
                  <a:srgbClr val="FF0000"/>
                </a:solidFill>
                <a:latin typeface="Sassoon Infant Std" panose="020B0503020103030203" pitchFamily="34" charset="0"/>
              </a:rPr>
              <a:t>th</a:t>
            </a:r>
            <a:r>
              <a:rPr lang="en-US" sz="2400" b="1" dirty="0">
                <a:solidFill>
                  <a:srgbClr val="FF0000"/>
                </a:solidFill>
                <a:latin typeface="Sassoon Infant Std" panose="020B0503020103030203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March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Check </a:t>
            </a:r>
            <a:r>
              <a:rPr lang="en-US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payments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Final </a:t>
            </a:r>
            <a:r>
              <a:rPr lang="en-US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group </a:t>
            </a:r>
            <a:r>
              <a:rPr lang="en-US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arrangements </a:t>
            </a:r>
            <a:r>
              <a:rPr lang="en-US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– will be shared with children.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Kit List – will be sent out again</a:t>
            </a:r>
            <a:r>
              <a:rPr lang="en-US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Communication during the trip will be regularly through </a:t>
            </a:r>
            <a:r>
              <a:rPr lang="en-US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X</a:t>
            </a:r>
            <a:endParaRPr lang="en-US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algn="ctr"/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1" y="119920"/>
            <a:ext cx="1974498" cy="19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25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35114C-D122-486F-957E-9CCB881F225D}"/>
              </a:ext>
            </a:extLst>
          </p:cNvPr>
          <p:cNvSpPr/>
          <p:nvPr/>
        </p:nvSpPr>
        <p:spPr>
          <a:xfrm>
            <a:off x="2375376" y="626818"/>
            <a:ext cx="6549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Medication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1" y="119920"/>
            <a:ext cx="1974498" cy="1979256"/>
          </a:xfrm>
          <a:prstGeom prst="rect">
            <a:avLst/>
          </a:prstGeom>
        </p:spPr>
      </p:pic>
      <p:sp>
        <p:nvSpPr>
          <p:cNvPr id="5" name="AutoShape 6" descr="LD39A | Cromwell Polythene Bla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47" y="1626577"/>
            <a:ext cx="5791200" cy="434340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26724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2F9E4-3B5D-C46A-CF58-6C9D066C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SassoonPrimaryInfant" pitchFamily="2" charset="0"/>
              </a:rPr>
              <a:t>Any questions?</a:t>
            </a:r>
          </a:p>
        </p:txBody>
      </p:sp>
      <p:pic>
        <p:nvPicPr>
          <p:cNvPr id="1026" name="Picture 2" descr="Question mark - Free shapes and symbols icons">
            <a:extLst>
              <a:ext uri="{FF2B5EF4-FFF2-40B4-BE49-F238E27FC236}">
                <a16:creationId xmlns:a16="http://schemas.microsoft.com/office/drawing/2014/main" id="{8BD70B4F-CA23-6FF1-788B-4F6AB3F18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14" y="1935823"/>
            <a:ext cx="3520237" cy="35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01" y="119920"/>
            <a:ext cx="1974498" cy="19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6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17C05-531D-A54D-FCE0-38BB3B98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rgbClr val="002060"/>
                </a:solidFill>
                <a:latin typeface="Sassoon Infant Std" panose="020B0503020103030203" pitchFamily="34" charset="0"/>
              </a:rPr>
              <a:t>Staffing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1B85B-0FC9-1B3E-B950-89AB93754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762" y="2099176"/>
            <a:ext cx="6093069" cy="407587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Mr Hindess</a:t>
            </a:r>
          </a:p>
          <a:p>
            <a:r>
              <a:rPr lang="en-GB" sz="32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Mrs </a:t>
            </a:r>
            <a:r>
              <a:rPr lang="en-GB" sz="3200" dirty="0" err="1" smtClean="0">
                <a:solidFill>
                  <a:srgbClr val="002060"/>
                </a:solidFill>
                <a:latin typeface="Sassoon Infant Std" panose="020B0503020103030203" pitchFamily="34" charset="0"/>
              </a:rPr>
              <a:t>Dodds</a:t>
            </a:r>
            <a:endParaRPr lang="en-GB" sz="32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sz="32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Miss Bell</a:t>
            </a:r>
          </a:p>
          <a:p>
            <a:r>
              <a:rPr lang="en-GB" sz="3200" dirty="0">
                <a:solidFill>
                  <a:srgbClr val="002060"/>
                </a:solidFill>
                <a:latin typeface="Sassoon Infant Std" panose="020B0503020103030203" pitchFamily="34" charset="0"/>
              </a:rPr>
              <a:t>+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EDC81FB6-9091-79AC-6EE1-1C984A0FFB19}"/>
              </a:ext>
            </a:extLst>
          </p:cNvPr>
          <p:cNvSpPr/>
          <p:nvPr/>
        </p:nvSpPr>
        <p:spPr>
          <a:xfrm>
            <a:off x="5925355" y="2399098"/>
            <a:ext cx="4078839" cy="3476026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Pupils are arranged into activity groups (mixed between both classes).  Groups of 10 – 12 children.</a:t>
            </a:r>
          </a:p>
          <a:p>
            <a:pPr algn="ctr"/>
            <a:endParaRPr lang="en-GB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There will be one adult from school and one Robinwood leader with each group.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01" y="119920"/>
            <a:ext cx="1974498" cy="19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33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E7245-7147-4452-9F5C-452A1A553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2060"/>
                </a:solidFill>
                <a:latin typeface="Sassoon Infant Std" panose="020B0503020103030203" pitchFamily="34" charset="0"/>
              </a:rPr>
              <a:t>Where are we going?</a:t>
            </a:r>
            <a:br>
              <a:rPr lang="en-US" b="1" u="sng" dirty="0">
                <a:solidFill>
                  <a:srgbClr val="002060"/>
                </a:solidFill>
                <a:latin typeface="Sassoon Infant Std" panose="020B0503020103030203" pitchFamily="34" charset="0"/>
              </a:rPr>
            </a:br>
            <a:r>
              <a:rPr lang="en-US" sz="4000" b="1" u="sng" dirty="0" err="1">
                <a:solidFill>
                  <a:srgbClr val="002060"/>
                </a:solidFill>
                <a:latin typeface="Sassoon Infant Std" panose="020B0503020103030203" pitchFamily="34" charset="0"/>
              </a:rPr>
              <a:t>Barhaugh</a:t>
            </a:r>
            <a:r>
              <a:rPr lang="en-US" sz="4000" b="1" u="sng" dirty="0">
                <a:solidFill>
                  <a:srgbClr val="002060"/>
                </a:solidFill>
                <a:latin typeface="Sassoon Infant Std" panose="020B0503020103030203" pitchFamily="34" charset="0"/>
              </a:rPr>
              <a:t> Hall, Alston, Cumbria</a:t>
            </a:r>
            <a:endParaRPr lang="en-GB" sz="4000" b="1" u="sng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0E07CA-E436-4588-AE40-C7A2DFC75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699"/>
            <a:ext cx="12192000" cy="4096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01" y="119920"/>
            <a:ext cx="1974498" cy="19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6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1" y="119920"/>
            <a:ext cx="1974498" cy="1979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B7CF7-5E2B-4B10-9BD3-0AA65CC86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73445"/>
            <a:ext cx="10515600" cy="1325563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002060"/>
                </a:solidFill>
                <a:latin typeface="Sassoon Infant Std" panose="020B0503020103030203" pitchFamily="34" charset="0"/>
              </a:rPr>
              <a:t>How will we get there?</a:t>
            </a:r>
            <a:br>
              <a:rPr lang="en-US" b="1" u="sng" dirty="0">
                <a:solidFill>
                  <a:srgbClr val="002060"/>
                </a:solidFill>
                <a:latin typeface="Sassoon Infant Std" panose="020B0503020103030203" pitchFamily="34" charset="0"/>
              </a:rPr>
            </a:br>
            <a:r>
              <a:rPr lang="en-US" sz="4000" b="1" u="sng" dirty="0">
                <a:solidFill>
                  <a:srgbClr val="002060"/>
                </a:solidFill>
                <a:latin typeface="Sassoon Infant Std" panose="020B0503020103030203" pitchFamily="34" charset="0"/>
              </a:rPr>
              <a:t>Walking to the accommodation</a:t>
            </a:r>
            <a:endParaRPr lang="en-GB" sz="4000" b="1" u="sng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7708F-BDA9-41E7-9EAB-14FA2A49B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73" y="2099176"/>
            <a:ext cx="9153331" cy="4654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540D7A-54E3-4BB9-A477-011A17F3B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606" y="1296371"/>
            <a:ext cx="2398797" cy="2790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8BD371-B4FF-4116-B4EB-CE0CF58E1E11}"/>
              </a:ext>
            </a:extLst>
          </p:cNvPr>
          <p:cNvSpPr txBox="1"/>
          <p:nvPr/>
        </p:nvSpPr>
        <p:spPr>
          <a:xfrm>
            <a:off x="9573207" y="4199227"/>
            <a:ext cx="23761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Sassoon Infant Std" panose="020B0503020103030203" pitchFamily="34" charset="0"/>
              </a:rPr>
              <a:t>We walk for approximately 1 mile up to the accommodation, from the coach drop off point.</a:t>
            </a:r>
          </a:p>
          <a:p>
            <a:r>
              <a:rPr lang="en-US" sz="2000" dirty="0">
                <a:solidFill>
                  <a:srgbClr val="002060"/>
                </a:solidFill>
                <a:latin typeface="Sassoon Infant Std" panose="020B0503020103030203" pitchFamily="34" charset="0"/>
              </a:rPr>
              <a:t>Luggage is taken by mini bus.</a:t>
            </a:r>
            <a:endParaRPr lang="en-GB" sz="20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7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263C-8736-7C1D-7D58-4F7BC8732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57" y="753003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Wednesday </a:t>
            </a:r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19th March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45834-9F58-C349-76A4-E7F45521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57" y="2188031"/>
            <a:ext cx="5973147" cy="4351338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Leave school approximately </a:t>
            </a:r>
            <a:r>
              <a:rPr lang="en-GB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9:15</a:t>
            </a:r>
            <a:endParaRPr lang="en-GB" sz="24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Arrive at coach park </a:t>
            </a:r>
            <a:r>
              <a:rPr lang="en-GB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(10:30) </a:t>
            </a:r>
            <a:r>
              <a:rPr lang="en-GB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– walk to accommodation </a:t>
            </a:r>
            <a:r>
              <a:rPr lang="en-GB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(50 </a:t>
            </a:r>
            <a:r>
              <a:rPr lang="en-GB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minutes)</a:t>
            </a:r>
          </a:p>
          <a:p>
            <a:r>
              <a:rPr lang="en-GB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Lunch </a:t>
            </a:r>
            <a:r>
              <a:rPr lang="en-GB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(12:30)</a:t>
            </a:r>
            <a:endParaRPr lang="en-GB" sz="24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Three afternoon activities (approximately one hour per activity)</a:t>
            </a:r>
          </a:p>
          <a:p>
            <a:r>
              <a:rPr lang="en-GB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Evening meal (17:00 – 18:00)</a:t>
            </a:r>
          </a:p>
          <a:p>
            <a:r>
              <a:rPr lang="en-GB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Evening activity</a:t>
            </a:r>
          </a:p>
          <a:p>
            <a:r>
              <a:rPr lang="en-GB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Team challenge (staff changeover)</a:t>
            </a:r>
          </a:p>
          <a:p>
            <a:r>
              <a:rPr lang="en-GB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Bed time (approximately 20:30 – 21:00)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96153A-4878-408A-97D0-CDDE374F70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6614" y="1536592"/>
            <a:ext cx="4152125" cy="3114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E521A6-B9B9-4E54-B0F3-51CBDD4010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9711" y="3266745"/>
            <a:ext cx="3955661" cy="296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4DBAF2-8345-4EE0-A877-62341E015B58}"/>
              </a:ext>
            </a:extLst>
          </p:cNvPr>
          <p:cNvSpPr txBox="1"/>
          <p:nvPr/>
        </p:nvSpPr>
        <p:spPr>
          <a:xfrm>
            <a:off x="1899138" y="323855"/>
            <a:ext cx="9381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2060"/>
                </a:solidFill>
                <a:latin typeface="Sassoon Infant Std" panose="020B0503020103030203" pitchFamily="34" charset="0"/>
                <a:ea typeface="+mj-ea"/>
                <a:cs typeface="+mj-cs"/>
              </a:rPr>
              <a:t>How will we spend our time there?</a:t>
            </a:r>
            <a:endParaRPr lang="en-GB" sz="4400" b="1" u="sng" dirty="0">
              <a:solidFill>
                <a:srgbClr val="002060"/>
              </a:solidFill>
              <a:latin typeface="Sassoon Infant Std" panose="020B0503020103030203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01" y="119920"/>
            <a:ext cx="1974498" cy="19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8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263C-8736-7C1D-7D58-4F7BC8732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Day 2: Thursday 20th March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45834-9F58-C349-76A4-E7F45521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54" y="2716823"/>
            <a:ext cx="10515600" cy="3799816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Breakfast (8:00)</a:t>
            </a:r>
          </a:p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Three morning activities</a:t>
            </a:r>
          </a:p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Lunch (13:00 – 14:00)</a:t>
            </a:r>
          </a:p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Three afternoon activities</a:t>
            </a:r>
          </a:p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Evening meal (18:00 – 19:00)</a:t>
            </a:r>
          </a:p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Team challenge</a:t>
            </a:r>
          </a:p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Bed time (approximately 20:30 – 21:00)</a:t>
            </a:r>
          </a:p>
          <a:p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CF1E3D-22FC-4022-8822-D17C6A22EA9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56770" y="1586576"/>
            <a:ext cx="3816220" cy="286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C7B5B5-2518-4860-9113-219FB60153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1156" y="3455031"/>
            <a:ext cx="3498980" cy="2624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01" y="119920"/>
            <a:ext cx="1974498" cy="19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8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263C-8736-7C1D-7D58-4F7BC8732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>
                <a:solidFill>
                  <a:srgbClr val="002060"/>
                </a:solidFill>
                <a:latin typeface="Sassoon Infant Std" panose="020B0503020103030203" pitchFamily="34" charset="0"/>
              </a:rPr>
              <a:t>Day 3: Friday </a:t>
            </a:r>
            <a:r>
              <a:rPr lang="en-GB" u="sng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21</a:t>
            </a:r>
            <a:r>
              <a:rPr lang="en-GB" u="sng" baseline="300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st</a:t>
            </a:r>
            <a:r>
              <a:rPr lang="en-GB" u="sng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 March</a:t>
            </a:r>
            <a:endParaRPr lang="en-GB" u="sng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45834-9F58-C349-76A4-E7F45521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4169"/>
            <a:ext cx="10515600" cy="2712794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Breakfast (7:20)</a:t>
            </a:r>
          </a:p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Two morning activities</a:t>
            </a:r>
          </a:p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Lunch (11:30 – 12:00)</a:t>
            </a:r>
          </a:p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Walk back to coach park</a:t>
            </a:r>
          </a:p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Travel back to school (approximately </a:t>
            </a:r>
            <a:r>
              <a:rPr lang="en-GB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13:20 </a:t>
            </a:r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departure)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EBE2D-F8BB-46BA-A503-EC3FC4E4F6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02" y="1690688"/>
            <a:ext cx="3346580" cy="2509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0A2EB9-9C20-4DBF-BB98-85FB57526C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1" b="18738"/>
          <a:stretch/>
        </p:blipFill>
        <p:spPr>
          <a:xfrm rot="5400000">
            <a:off x="9103099" y="3517272"/>
            <a:ext cx="2905866" cy="2413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01" y="119920"/>
            <a:ext cx="1974498" cy="19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4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889" y="2212637"/>
            <a:ext cx="9713595" cy="36948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3C140B-F737-4140-AB97-A2FA1A5C38DC}"/>
              </a:ext>
            </a:extLst>
          </p:cNvPr>
          <p:cNvSpPr txBox="1"/>
          <p:nvPr/>
        </p:nvSpPr>
        <p:spPr>
          <a:xfrm>
            <a:off x="2294791" y="458703"/>
            <a:ext cx="8397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rgbClr val="002060"/>
                </a:solidFill>
                <a:latin typeface="Sassoon Infant Std" panose="020B0503020103030203" pitchFamily="34" charset="0"/>
                <a:ea typeface="+mj-ea"/>
                <a:cs typeface="+mj-cs"/>
              </a:rPr>
              <a:t>What will the activities be?</a:t>
            </a:r>
            <a:endParaRPr lang="en-GB" sz="4400" u="sng" dirty="0">
              <a:solidFill>
                <a:srgbClr val="002060"/>
              </a:solidFill>
              <a:latin typeface="Sassoon Infant Std" panose="020B0503020103030203" pitchFamily="34" charset="0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002FE8-DD5B-4676-822F-6C3565364B93}"/>
              </a:ext>
            </a:extLst>
          </p:cNvPr>
          <p:cNvSpPr/>
          <p:nvPr/>
        </p:nvSpPr>
        <p:spPr>
          <a:xfrm>
            <a:off x="1542887" y="3761499"/>
            <a:ext cx="9713597" cy="298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 Archery </a:t>
            </a:r>
            <a:r>
              <a:rPr lang="en-US" dirty="0"/>
              <a:t>		</a:t>
            </a:r>
            <a:r>
              <a:rPr lang="en-US" dirty="0" smtClean="0"/>
              <a:t>       Canoeing   </a:t>
            </a:r>
            <a:r>
              <a:rPr lang="en-US" dirty="0"/>
              <a:t>		</a:t>
            </a:r>
            <a:r>
              <a:rPr lang="en-US" dirty="0" smtClean="0"/>
              <a:t>       Caving  </a:t>
            </a:r>
            <a:r>
              <a:rPr lang="en-US" dirty="0"/>
              <a:t>	 </a:t>
            </a:r>
            <a:r>
              <a:rPr lang="en-US" dirty="0" smtClean="0"/>
              <a:t>       Crate </a:t>
            </a:r>
            <a:r>
              <a:rPr lang="en-US" dirty="0"/>
              <a:t>Challenge  		Climbing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B1D0C3-E706-4B80-A4B2-135CE1370BD5}"/>
              </a:ext>
            </a:extLst>
          </p:cNvPr>
          <p:cNvSpPr/>
          <p:nvPr/>
        </p:nvSpPr>
        <p:spPr>
          <a:xfrm>
            <a:off x="1542887" y="5608941"/>
            <a:ext cx="9713597" cy="298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Obstacle Course	     Giant Swing   	         Night line 	            Piranha pool		</a:t>
            </a:r>
            <a:r>
              <a:rPr lang="en-US" dirty="0" smtClean="0"/>
              <a:t>     Knight’s </a:t>
            </a:r>
            <a:r>
              <a:rPr lang="en-US" dirty="0"/>
              <a:t>Quest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01" y="119920"/>
            <a:ext cx="1974498" cy="19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5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EF127F-1D0D-85EA-4D59-3487A0E2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020" y="0"/>
            <a:ext cx="1257004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7E4B6C-568B-EA9E-517E-C85F7780A97D}"/>
              </a:ext>
            </a:extLst>
          </p:cNvPr>
          <p:cNvSpPr txBox="1"/>
          <p:nvPr/>
        </p:nvSpPr>
        <p:spPr>
          <a:xfrm>
            <a:off x="-189020" y="2099176"/>
            <a:ext cx="2892490" cy="218521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Sassoon Infant Std" panose="020B0503020103030203" pitchFamily="34" charset="0"/>
              </a:rPr>
              <a:t>When will we do the activities?</a:t>
            </a:r>
            <a:endParaRPr lang="en-GB" sz="2800" u="sng" dirty="0">
              <a:latin typeface="Sassoon Infant Std" panose="020B0503020103030203" pitchFamily="34" charset="0"/>
            </a:endParaRPr>
          </a:p>
          <a:p>
            <a:pPr algn="ctr"/>
            <a:endParaRPr lang="en-GB" sz="2000" dirty="0">
              <a:latin typeface="Sassoon Infant Std" panose="020B0503020103030203" pitchFamily="34" charset="0"/>
            </a:endParaRPr>
          </a:p>
          <a:p>
            <a:pPr algn="ctr"/>
            <a:r>
              <a:rPr lang="en-GB" sz="2000" dirty="0">
                <a:latin typeface="Sassoon Infant Std" panose="020B0503020103030203" pitchFamily="34" charset="0"/>
              </a:rPr>
              <a:t>Each group has their own activity itinerary for each day</a:t>
            </a:r>
            <a:r>
              <a:rPr lang="en-GB" sz="2000" dirty="0">
                <a:latin typeface="SassoonPrimaryInfant" pitchFamily="2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D643F2-6D2C-4E4E-BCE6-ED607E2B86EA}"/>
              </a:ext>
            </a:extLst>
          </p:cNvPr>
          <p:cNvSpPr/>
          <p:nvPr/>
        </p:nvSpPr>
        <p:spPr>
          <a:xfrm>
            <a:off x="6680718" y="811763"/>
            <a:ext cx="1791478" cy="337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01" y="119920"/>
            <a:ext cx="1974498" cy="19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28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FC5278ACDA354AA2C3B70AC86D490E" ma:contentTypeVersion="2" ma:contentTypeDescription="Create a new document." ma:contentTypeScope="" ma:versionID="b3af64eb18f1304de54d0e4c16ff189c">
  <xsd:schema xmlns:xsd="http://www.w3.org/2001/XMLSchema" xmlns:xs="http://www.w3.org/2001/XMLSchema" xmlns:p="http://schemas.microsoft.com/office/2006/metadata/properties" xmlns:ns3="932c8a62-4c46-4704-ae64-390257414ffc" targetNamespace="http://schemas.microsoft.com/office/2006/metadata/properties" ma:root="true" ma:fieldsID="8b6b30fedc24f35f14d9096a6ab514dc" ns3:_="">
    <xsd:import namespace="932c8a62-4c46-4704-ae64-390257414f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c8a62-4c46-4704-ae64-390257414f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018C69-47C0-4E44-8CA8-1F76DDCC357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932c8a62-4c46-4704-ae64-390257414ff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667B94-EF3E-452F-8269-07F066E51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2c8a62-4c46-4704-ae64-390257414f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3B616B-A3A1-448F-8190-C1AD7595D7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1054</TotalTime>
  <Words>449</Words>
  <Application>Microsoft Office PowerPoint</Application>
  <PresentationFormat>Widescreen</PresentationFormat>
  <Paragraphs>95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Sassoon Infant Std</vt:lpstr>
      <vt:lpstr>SassoonPrimaryInfant</vt:lpstr>
      <vt:lpstr>Office Theme</vt:lpstr>
      <vt:lpstr>Robinwood 2025</vt:lpstr>
      <vt:lpstr>Staffing</vt:lpstr>
      <vt:lpstr>Where are we going? Barhaugh Hall, Alston, Cumbria</vt:lpstr>
      <vt:lpstr>How will we get there? Walking to the accommodation</vt:lpstr>
      <vt:lpstr>Wednesday 19th March</vt:lpstr>
      <vt:lpstr>Day 2: Thursday 20th March</vt:lpstr>
      <vt:lpstr>Day 3: Friday 21st March</vt:lpstr>
      <vt:lpstr>PowerPoint Presentation</vt:lpstr>
      <vt:lpstr>PowerPoint Presentation</vt:lpstr>
      <vt:lpstr>Key skills: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Robinwood 2023</dc:title>
  <dc:creator>Kate Rutherford</dc:creator>
  <cp:lastModifiedBy>Hindess, James</cp:lastModifiedBy>
  <cp:revision>38</cp:revision>
  <cp:lastPrinted>2025-01-21T11:05:02Z</cp:lastPrinted>
  <dcterms:created xsi:type="dcterms:W3CDTF">2023-01-18T20:02:13Z</dcterms:created>
  <dcterms:modified xsi:type="dcterms:W3CDTF">2025-01-22T13:29:09Z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0x01010049FC5278ACDA354AA2C3B70AC86D490E</vt:lpwstr>
  </property>
</Properties>
</file>