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18"/>
  </p:notesMasterIdLst>
  <p:sldIdLst>
    <p:sldId id="256" r:id="rId2"/>
    <p:sldId id="270" r:id="rId3"/>
    <p:sldId id="271" r:id="rId4"/>
    <p:sldId id="257" r:id="rId5"/>
    <p:sldId id="258" r:id="rId6"/>
    <p:sldId id="259" r:id="rId7"/>
    <p:sldId id="261" r:id="rId8"/>
    <p:sldId id="260" r:id="rId9"/>
    <p:sldId id="262" r:id="rId10"/>
    <p:sldId id="273" r:id="rId11"/>
    <p:sldId id="263" r:id="rId12"/>
    <p:sldId id="264" r:id="rId13"/>
    <p:sldId id="265" r:id="rId14"/>
    <p:sldId id="266" r:id="rId15"/>
    <p:sldId id="268" r:id="rId16"/>
    <p:sldId id="269"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837" autoAdjust="0"/>
  </p:normalViewPr>
  <p:slideViewPr>
    <p:cSldViewPr snapToGrid="0">
      <p:cViewPr varScale="1">
        <p:scale>
          <a:sx n="63" d="100"/>
          <a:sy n="63" d="100"/>
        </p:scale>
        <p:origin x="72" y="6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857CA-02BB-49D3-BFD4-4A7CFCAF970C}" type="datetimeFigureOut">
              <a:rPr lang="en-GB" smtClean="0"/>
              <a:t>18/06/2021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686798-24F9-4087-AABD-EC3C79C947E1}" type="slidenum">
              <a:rPr lang="en-GB" smtClean="0"/>
              <a:t>‹#›</a:t>
            </a:fld>
            <a:endParaRPr lang="en-GB"/>
          </a:p>
        </p:txBody>
      </p:sp>
    </p:spTree>
    <p:extLst>
      <p:ext uri="{BB962C8B-B14F-4D97-AF65-F5344CB8AC3E}">
        <p14:creationId xmlns:p14="http://schemas.microsoft.com/office/powerpoint/2010/main" val="1569034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781150/Draft_guidance_Relationships_Education__Relationships_and_Sex_Education__RSE__and_Health_Education2.pdf"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781150/Draft_guidance_Relationships_Education__Relationships_and_Sex_Education__RSE__and_Health_Education2.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dirty="0"/>
              <a:t>The purpose of this PPT is to share the new KS1 </a:t>
            </a:r>
            <a:r>
              <a:rPr lang="en-GB" dirty="0" smtClean="0"/>
              <a:t>and</a:t>
            </a:r>
            <a:r>
              <a:rPr lang="en-GB" baseline="0" dirty="0" smtClean="0"/>
              <a:t> KS2 </a:t>
            </a:r>
            <a:r>
              <a:rPr lang="en-GB" baseline="0" dirty="0"/>
              <a:t>statutory requirements for RSE, relationships and sex education.</a:t>
            </a:r>
            <a:endParaRPr lang="en-GB" dirty="0"/>
          </a:p>
          <a:p>
            <a:pPr marL="342900" indent="-342900">
              <a:buFont typeface="Arial" panose="020B0604020202020204" pitchFamily="34" charset="0"/>
              <a:buChar char="•"/>
            </a:pPr>
            <a:endParaRPr lang="en-GB" baseline="0" dirty="0"/>
          </a:p>
          <a:p>
            <a:pPr marL="342900" indent="-342900">
              <a:buFont typeface="Arial" panose="020B0604020202020204" pitchFamily="34" charset="0"/>
              <a:buChar char="•"/>
            </a:pPr>
            <a:r>
              <a:rPr lang="en-GB" sz="1200" dirty="0"/>
              <a:t>The Department for Education published</a:t>
            </a:r>
            <a:r>
              <a:rPr lang="en-GB" sz="1200" b="1" u="sng" dirty="0"/>
              <a:t> </a:t>
            </a:r>
            <a:r>
              <a:rPr lang="en-GB" sz="1200" b="1" u="sng" dirty="0">
                <a:hlinkClick r:id="rId3"/>
              </a:rPr>
              <a:t>statutory guidance for Health Education, Relationships Education and RSE</a:t>
            </a:r>
            <a:r>
              <a:rPr lang="en-GB" sz="1200" dirty="0"/>
              <a:t> in June 2019.</a:t>
            </a:r>
          </a:p>
          <a:p>
            <a:endParaRPr lang="en-GB" sz="1200" dirty="0"/>
          </a:p>
          <a:p>
            <a:pPr marL="342900" indent="-342900">
              <a:buFont typeface="Arial" panose="020B0604020202020204" pitchFamily="34" charset="0"/>
              <a:buChar char="•"/>
            </a:pPr>
            <a:r>
              <a:rPr lang="en-GB" sz="1200" b="1" dirty="0"/>
              <a:t>This covers broad areas of particular relevance and concern to children and young people today. </a:t>
            </a:r>
            <a:r>
              <a:rPr lang="en-GB" sz="1200" dirty="0"/>
              <a:t>It should ensure that every child is guaranteed a PSHE education that covers mental health and wellbeing, physical health (including healthy lifestyles and first aid) and learning about safe, healthy relationships, including understanding consent and negotiating life online.</a:t>
            </a:r>
          </a:p>
          <a:p>
            <a:endParaRPr lang="en-GB" dirty="0"/>
          </a:p>
        </p:txBody>
      </p:sp>
      <p:sp>
        <p:nvSpPr>
          <p:cNvPr id="4" name="Slide Number Placeholder 3"/>
          <p:cNvSpPr>
            <a:spLocks noGrp="1"/>
          </p:cNvSpPr>
          <p:nvPr>
            <p:ph type="sldNum" sz="quarter" idx="10"/>
          </p:nvPr>
        </p:nvSpPr>
        <p:spPr/>
        <p:txBody>
          <a:bodyPr/>
          <a:lstStyle/>
          <a:p>
            <a:fld id="{83686798-24F9-4087-AABD-EC3C79C947E1}" type="slidenum">
              <a:rPr lang="en-GB" smtClean="0"/>
              <a:t>1</a:t>
            </a:fld>
            <a:endParaRPr lang="en-GB"/>
          </a:p>
        </p:txBody>
      </p:sp>
    </p:spTree>
    <p:extLst>
      <p:ext uri="{BB962C8B-B14F-4D97-AF65-F5344CB8AC3E}">
        <p14:creationId xmlns:p14="http://schemas.microsoft.com/office/powerpoint/2010/main" val="908237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taking the time to read</a:t>
            </a:r>
            <a:r>
              <a:rPr lang="en-GB" baseline="0" dirty="0"/>
              <a:t> and listen to the PPT. If you have any questions please feel free to email the office and I will get back to you.</a:t>
            </a:r>
            <a:endParaRPr lang="en-GB" dirty="0"/>
          </a:p>
        </p:txBody>
      </p:sp>
      <p:sp>
        <p:nvSpPr>
          <p:cNvPr id="4" name="Slide Number Placeholder 3"/>
          <p:cNvSpPr>
            <a:spLocks noGrp="1"/>
          </p:cNvSpPr>
          <p:nvPr>
            <p:ph type="sldNum" sz="quarter" idx="10"/>
          </p:nvPr>
        </p:nvSpPr>
        <p:spPr/>
        <p:txBody>
          <a:bodyPr/>
          <a:lstStyle/>
          <a:p>
            <a:fld id="{83686798-24F9-4087-AABD-EC3C79C947E1}" type="slidenum">
              <a:rPr lang="en-GB" smtClean="0"/>
              <a:t>16</a:t>
            </a:fld>
            <a:endParaRPr lang="en-GB"/>
          </a:p>
        </p:txBody>
      </p:sp>
    </p:spTree>
    <p:extLst>
      <p:ext uri="{BB962C8B-B14F-4D97-AF65-F5344CB8AC3E}">
        <p14:creationId xmlns:p14="http://schemas.microsoft.com/office/powerpoint/2010/main" val="1764021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not</a:t>
            </a:r>
            <a:r>
              <a:rPr lang="en-GB" baseline="0" dirty="0"/>
              <a:t> be teaching sex education in our school</a:t>
            </a:r>
          </a:p>
          <a:p>
            <a:r>
              <a:rPr lang="en-GB" dirty="0"/>
              <a:t>As from September 2020 all primary school</a:t>
            </a:r>
          </a:p>
          <a:p>
            <a:r>
              <a:rPr lang="en-GB" dirty="0"/>
              <a:t>children will learn about relationships and health.</a:t>
            </a:r>
          </a:p>
          <a:p>
            <a:r>
              <a:rPr lang="en-GB" dirty="0"/>
              <a:t>Relationships and Health Education is a new</a:t>
            </a:r>
          </a:p>
          <a:p>
            <a:r>
              <a:rPr lang="en-GB" dirty="0"/>
              <a:t>compulsory part of the school curriculum, which</a:t>
            </a:r>
          </a:p>
          <a:p>
            <a:r>
              <a:rPr lang="en-GB" dirty="0"/>
              <a:t>comprises two distinct areas:</a:t>
            </a:r>
          </a:p>
          <a:p>
            <a:r>
              <a:rPr lang="en-GB" dirty="0"/>
              <a:t>• Relationships</a:t>
            </a:r>
          </a:p>
          <a:p>
            <a:r>
              <a:rPr lang="en-GB" dirty="0"/>
              <a:t>• Physical health and mental wellbeing</a:t>
            </a:r>
          </a:p>
          <a:p>
            <a:endParaRPr lang="en-GB" dirty="0"/>
          </a:p>
          <a:p>
            <a:pPr marL="342900" indent="-342900">
              <a:buFont typeface="Arial" panose="020B0604020202020204" pitchFamily="34" charset="0"/>
              <a:buChar char="•"/>
            </a:pPr>
            <a:r>
              <a:rPr lang="en-GB" sz="1200" dirty="0"/>
              <a:t>The Department for Education published</a:t>
            </a:r>
            <a:r>
              <a:rPr lang="en-GB" sz="1200" b="1" u="sng" dirty="0"/>
              <a:t> </a:t>
            </a:r>
            <a:r>
              <a:rPr lang="en-GB" sz="1200" b="1" u="sng" dirty="0">
                <a:hlinkClick r:id="rId3"/>
              </a:rPr>
              <a:t>statutory guidance for Health Education, Relationships Education and RSE</a:t>
            </a:r>
            <a:r>
              <a:rPr lang="en-GB" sz="1200" dirty="0"/>
              <a:t> in June 2019.</a:t>
            </a:r>
          </a:p>
          <a:p>
            <a:endParaRPr lang="en-GB" sz="1200" dirty="0"/>
          </a:p>
          <a:p>
            <a:pPr marL="342900" indent="-342900">
              <a:buFont typeface="Arial" panose="020B0604020202020204" pitchFamily="34" charset="0"/>
              <a:buChar char="•"/>
            </a:pPr>
            <a:r>
              <a:rPr lang="en-GB" sz="1200" b="1" dirty="0"/>
              <a:t>This covers broad areas of particular relevance and concern to children and young people today. </a:t>
            </a:r>
            <a:r>
              <a:rPr lang="en-GB" sz="1200" dirty="0"/>
              <a:t>It should ensure that every child is guaranteed a PSHE education that covers mental health and wellbeing, physical health (including healthy lifestyles and first aid) and learning about safe, healthy relationships, including understanding consent and negotiating life online.</a:t>
            </a:r>
          </a:p>
          <a:p>
            <a:endParaRPr lang="en-GB" dirty="0"/>
          </a:p>
        </p:txBody>
      </p:sp>
      <p:sp>
        <p:nvSpPr>
          <p:cNvPr id="4" name="Slide Number Placeholder 3"/>
          <p:cNvSpPr>
            <a:spLocks noGrp="1"/>
          </p:cNvSpPr>
          <p:nvPr>
            <p:ph type="sldNum" sz="quarter" idx="10"/>
          </p:nvPr>
        </p:nvSpPr>
        <p:spPr/>
        <p:txBody>
          <a:bodyPr/>
          <a:lstStyle/>
          <a:p>
            <a:fld id="{83686798-24F9-4087-AABD-EC3C79C947E1}" type="slidenum">
              <a:rPr lang="en-GB" smtClean="0"/>
              <a:t>2</a:t>
            </a:fld>
            <a:endParaRPr lang="en-GB"/>
          </a:p>
        </p:txBody>
      </p:sp>
    </p:spTree>
    <p:extLst>
      <p:ext uri="{BB962C8B-B14F-4D97-AF65-F5344CB8AC3E}">
        <p14:creationId xmlns:p14="http://schemas.microsoft.com/office/powerpoint/2010/main" val="1077427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Science</a:t>
            </a:r>
            <a:r>
              <a:rPr lang="en-GB" baseline="0" dirty="0"/>
              <a:t> curriculum already includes statutory objectives which build understanding about growth and reproductions. </a:t>
            </a:r>
          </a:p>
          <a:p>
            <a:r>
              <a:rPr lang="en-GB" baseline="0" dirty="0"/>
              <a:t>These elements are statutory and parents cannot choose with to withdraw their children.</a:t>
            </a:r>
            <a:endParaRPr lang="en-GB" dirty="0"/>
          </a:p>
        </p:txBody>
      </p:sp>
      <p:sp>
        <p:nvSpPr>
          <p:cNvPr id="4" name="Slide Number Placeholder 3"/>
          <p:cNvSpPr>
            <a:spLocks noGrp="1"/>
          </p:cNvSpPr>
          <p:nvPr>
            <p:ph type="sldNum" sz="quarter" idx="10"/>
          </p:nvPr>
        </p:nvSpPr>
        <p:spPr/>
        <p:txBody>
          <a:bodyPr/>
          <a:lstStyle/>
          <a:p>
            <a:fld id="{83686798-24F9-4087-AABD-EC3C79C947E1}" type="slidenum">
              <a:rPr lang="en-GB" smtClean="0"/>
              <a:t>3</a:t>
            </a:fld>
            <a:endParaRPr lang="en-GB"/>
          </a:p>
        </p:txBody>
      </p:sp>
    </p:spTree>
    <p:extLst>
      <p:ext uri="{BB962C8B-B14F-4D97-AF65-F5344CB8AC3E}">
        <p14:creationId xmlns:p14="http://schemas.microsoft.com/office/powerpoint/2010/main" val="4071752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Due to the pandemic extra time has</a:t>
            </a:r>
            <a:r>
              <a:rPr lang="en-GB" baseline="0" dirty="0"/>
              <a:t> been given to implement the new curriculum. </a:t>
            </a:r>
          </a:p>
          <a:p>
            <a:endParaRPr lang="en-GB" dirty="0"/>
          </a:p>
        </p:txBody>
      </p:sp>
      <p:sp>
        <p:nvSpPr>
          <p:cNvPr id="4" name="Slide Number Placeholder 3"/>
          <p:cNvSpPr>
            <a:spLocks noGrp="1"/>
          </p:cNvSpPr>
          <p:nvPr>
            <p:ph type="sldNum" sz="quarter" idx="10"/>
          </p:nvPr>
        </p:nvSpPr>
        <p:spPr/>
        <p:txBody>
          <a:bodyPr/>
          <a:lstStyle/>
          <a:p>
            <a:fld id="{83686798-24F9-4087-AABD-EC3C79C947E1}" type="slidenum">
              <a:rPr lang="en-GB" smtClean="0"/>
              <a:t>4</a:t>
            </a:fld>
            <a:endParaRPr lang="en-GB"/>
          </a:p>
        </p:txBody>
      </p:sp>
    </p:spTree>
    <p:extLst>
      <p:ext uri="{BB962C8B-B14F-4D97-AF65-F5344CB8AC3E}">
        <p14:creationId xmlns:p14="http://schemas.microsoft.com/office/powerpoint/2010/main" val="1856191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does the</a:t>
            </a:r>
            <a:r>
              <a:rPr lang="en-GB" baseline="0" dirty="0"/>
              <a:t> </a:t>
            </a:r>
            <a:r>
              <a:rPr lang="en-GB" baseline="0" dirty="0" err="1"/>
              <a:t>DfE</a:t>
            </a:r>
            <a:r>
              <a:rPr lang="en-GB" baseline="0" dirty="0"/>
              <a:t> say.</a:t>
            </a:r>
            <a:endParaRPr lang="en-GB" dirty="0"/>
          </a:p>
        </p:txBody>
      </p:sp>
      <p:sp>
        <p:nvSpPr>
          <p:cNvPr id="4" name="Slide Number Placeholder 3"/>
          <p:cNvSpPr>
            <a:spLocks noGrp="1"/>
          </p:cNvSpPr>
          <p:nvPr>
            <p:ph type="sldNum" sz="quarter" idx="10"/>
          </p:nvPr>
        </p:nvSpPr>
        <p:spPr/>
        <p:txBody>
          <a:bodyPr/>
          <a:lstStyle/>
          <a:p>
            <a:fld id="{83686798-24F9-4087-AABD-EC3C79C947E1}" type="slidenum">
              <a:rPr lang="en-GB" smtClean="0"/>
              <a:t>5</a:t>
            </a:fld>
            <a:endParaRPr lang="en-GB"/>
          </a:p>
        </p:txBody>
      </p:sp>
    </p:spTree>
    <p:extLst>
      <p:ext uri="{BB962C8B-B14F-4D97-AF65-F5344CB8AC3E}">
        <p14:creationId xmlns:p14="http://schemas.microsoft.com/office/powerpoint/2010/main" val="1117081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3686798-24F9-4087-AABD-EC3C79C947E1}" type="slidenum">
              <a:rPr lang="en-GB" smtClean="0"/>
              <a:t>7</a:t>
            </a:fld>
            <a:endParaRPr lang="en-GB"/>
          </a:p>
        </p:txBody>
      </p:sp>
    </p:spTree>
    <p:extLst>
      <p:ext uri="{BB962C8B-B14F-4D97-AF65-F5344CB8AC3E}">
        <p14:creationId xmlns:p14="http://schemas.microsoft.com/office/powerpoint/2010/main" val="1232965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focus in primary school and for</a:t>
            </a:r>
            <a:r>
              <a:rPr lang="en-GB" baseline="0" dirty="0"/>
              <a:t> our school should be on teaching the fundamental building blocks and characteristics of positive relationships, with particular reference to friendships, family relationships, and relationships with other children and </a:t>
            </a:r>
            <a:r>
              <a:rPr lang="en-GB" baseline="0" dirty="0" smtClean="0"/>
              <a:t>adults (e.g. people who care for us). </a:t>
            </a:r>
            <a:endParaRPr lang="en-GB" baseline="0" dirty="0"/>
          </a:p>
          <a:p>
            <a:endParaRPr lang="en-GB" dirty="0"/>
          </a:p>
        </p:txBody>
      </p:sp>
      <p:sp>
        <p:nvSpPr>
          <p:cNvPr id="4" name="Slide Number Placeholder 3"/>
          <p:cNvSpPr>
            <a:spLocks noGrp="1"/>
          </p:cNvSpPr>
          <p:nvPr>
            <p:ph type="sldNum" sz="quarter" idx="10"/>
          </p:nvPr>
        </p:nvSpPr>
        <p:spPr/>
        <p:txBody>
          <a:bodyPr/>
          <a:lstStyle/>
          <a:p>
            <a:fld id="{83686798-24F9-4087-AABD-EC3C79C947E1}" type="slidenum">
              <a:rPr lang="en-GB" smtClean="0"/>
              <a:t>9</a:t>
            </a:fld>
            <a:endParaRPr lang="en-GB"/>
          </a:p>
        </p:txBody>
      </p:sp>
    </p:spTree>
    <p:extLst>
      <p:ext uri="{BB962C8B-B14F-4D97-AF65-F5344CB8AC3E}">
        <p14:creationId xmlns:p14="http://schemas.microsoft.com/office/powerpoint/2010/main" val="1304591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70C0"/>
                </a:solidFill>
                <a:latin typeface="Calibri Light" panose="020F0302020204030204" pitchFamily="34" charset="0"/>
                <a:cs typeface="Calibri Light" panose="020F0302020204030204" pitchFamily="34" charset="0"/>
              </a:rPr>
              <a:t>These lessons consolidate what the children have already learnt in Year 1 and begin to develop children’s understanding that they own their own bodies. It also develops their awareness of who might need to see or touch their private parts (doctors, trusted grown-ups) and when this might need to happen. We will use a ‘distancing technique’ in which we are able to discuss sensitive scenarios through a made up character, without making the discussion personal.</a:t>
            </a:r>
          </a:p>
          <a:p>
            <a:endParaRPr lang="en-GB" dirty="0"/>
          </a:p>
        </p:txBody>
      </p:sp>
      <p:sp>
        <p:nvSpPr>
          <p:cNvPr id="4" name="Slide Number Placeholder 3"/>
          <p:cNvSpPr>
            <a:spLocks noGrp="1"/>
          </p:cNvSpPr>
          <p:nvPr>
            <p:ph type="sldNum" sz="quarter" idx="5"/>
          </p:nvPr>
        </p:nvSpPr>
        <p:spPr/>
        <p:txBody>
          <a:bodyPr/>
          <a:lstStyle/>
          <a:p>
            <a:fld id="{83686798-24F9-4087-AABD-EC3C79C947E1}" type="slidenum">
              <a:rPr lang="en-GB" smtClean="0"/>
              <a:t>12</a:t>
            </a:fld>
            <a:endParaRPr lang="en-GB"/>
          </a:p>
        </p:txBody>
      </p:sp>
    </p:spTree>
    <p:extLst>
      <p:ext uri="{BB962C8B-B14F-4D97-AF65-F5344CB8AC3E}">
        <p14:creationId xmlns:p14="http://schemas.microsoft.com/office/powerpoint/2010/main" val="530758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70C0"/>
                </a:solidFill>
                <a:latin typeface="Calibri Light" panose="020F0302020204030204" pitchFamily="34" charset="0"/>
                <a:cs typeface="Calibri Light" panose="020F0302020204030204" pitchFamily="34" charset="0"/>
              </a:rPr>
              <a:t>In these lessons, children learn about human development, exploring physical changes such as growing hair, changes to skin and general growth (linked with science). Emotionally, the children learn about hormones on a basic level and how through our teenage years we may experience different moods and emotions.</a:t>
            </a:r>
          </a:p>
          <a:p>
            <a:endParaRPr lang="en-GB" dirty="0"/>
          </a:p>
        </p:txBody>
      </p:sp>
      <p:sp>
        <p:nvSpPr>
          <p:cNvPr id="4" name="Slide Number Placeholder 3"/>
          <p:cNvSpPr>
            <a:spLocks noGrp="1"/>
          </p:cNvSpPr>
          <p:nvPr>
            <p:ph type="sldNum" sz="quarter" idx="5"/>
          </p:nvPr>
        </p:nvSpPr>
        <p:spPr/>
        <p:txBody>
          <a:bodyPr/>
          <a:lstStyle/>
          <a:p>
            <a:fld id="{83686798-24F9-4087-AABD-EC3C79C947E1}" type="slidenum">
              <a:rPr lang="en-GB" smtClean="0"/>
              <a:t>14</a:t>
            </a:fld>
            <a:endParaRPr lang="en-GB"/>
          </a:p>
        </p:txBody>
      </p:sp>
    </p:spTree>
    <p:extLst>
      <p:ext uri="{BB962C8B-B14F-4D97-AF65-F5344CB8AC3E}">
        <p14:creationId xmlns:p14="http://schemas.microsoft.com/office/powerpoint/2010/main" val="2531850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AA7A34-5802-46B0-B483-617830A43465}" type="datetimeFigureOut">
              <a:rPr lang="en-GB" smtClean="0"/>
              <a:t>18/06/2021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B8F8E3-763F-4892-82A6-B25691EFF866}" type="slidenum">
              <a:rPr lang="en-GB" smtClean="0"/>
              <a:t>‹#›</a:t>
            </a:fld>
            <a:endParaRPr lang="en-GB"/>
          </a:p>
        </p:txBody>
      </p:sp>
    </p:spTree>
    <p:extLst>
      <p:ext uri="{BB962C8B-B14F-4D97-AF65-F5344CB8AC3E}">
        <p14:creationId xmlns:p14="http://schemas.microsoft.com/office/powerpoint/2010/main" val="3202658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AA7A34-5802-46B0-B483-617830A43465}" type="datetimeFigureOut">
              <a:rPr lang="en-GB" smtClean="0"/>
              <a:t>18/06/2021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B8F8E3-763F-4892-82A6-B25691EFF866}" type="slidenum">
              <a:rPr lang="en-GB" smtClean="0"/>
              <a:t>‹#›</a:t>
            </a:fld>
            <a:endParaRPr lang="en-GB"/>
          </a:p>
        </p:txBody>
      </p:sp>
    </p:spTree>
    <p:extLst>
      <p:ext uri="{BB962C8B-B14F-4D97-AF65-F5344CB8AC3E}">
        <p14:creationId xmlns:p14="http://schemas.microsoft.com/office/powerpoint/2010/main" val="2530610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AA7A34-5802-46B0-B483-617830A43465}" type="datetimeFigureOut">
              <a:rPr lang="en-GB" smtClean="0"/>
              <a:t>18/06/2021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B8F8E3-763F-4892-82A6-B25691EFF866}"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255601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AA7A34-5802-46B0-B483-617830A43465}" type="datetimeFigureOut">
              <a:rPr lang="en-GB" smtClean="0"/>
              <a:t>18/06/2021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B8F8E3-763F-4892-82A6-B25691EFF866}" type="slidenum">
              <a:rPr lang="en-GB" smtClean="0"/>
              <a:t>‹#›</a:t>
            </a:fld>
            <a:endParaRPr lang="en-GB"/>
          </a:p>
        </p:txBody>
      </p:sp>
    </p:spTree>
    <p:extLst>
      <p:ext uri="{BB962C8B-B14F-4D97-AF65-F5344CB8AC3E}">
        <p14:creationId xmlns:p14="http://schemas.microsoft.com/office/powerpoint/2010/main" val="1632512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AA7A34-5802-46B0-B483-617830A43465}" type="datetimeFigureOut">
              <a:rPr lang="en-GB" smtClean="0"/>
              <a:t>18/06/2021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B8F8E3-763F-4892-82A6-B25691EFF866}"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14717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AA7A34-5802-46B0-B483-617830A43465}" type="datetimeFigureOut">
              <a:rPr lang="en-GB" smtClean="0"/>
              <a:t>18/06/2021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B8F8E3-763F-4892-82A6-B25691EFF866}" type="slidenum">
              <a:rPr lang="en-GB" smtClean="0"/>
              <a:t>‹#›</a:t>
            </a:fld>
            <a:endParaRPr lang="en-GB"/>
          </a:p>
        </p:txBody>
      </p:sp>
    </p:spTree>
    <p:extLst>
      <p:ext uri="{BB962C8B-B14F-4D97-AF65-F5344CB8AC3E}">
        <p14:creationId xmlns:p14="http://schemas.microsoft.com/office/powerpoint/2010/main" val="690269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AA7A34-5802-46B0-B483-617830A43465}" type="datetimeFigureOut">
              <a:rPr lang="en-GB" smtClean="0"/>
              <a:t>18/06/2021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B8F8E3-763F-4892-82A6-B25691EFF866}" type="slidenum">
              <a:rPr lang="en-GB" smtClean="0"/>
              <a:t>‹#›</a:t>
            </a:fld>
            <a:endParaRPr lang="en-GB"/>
          </a:p>
        </p:txBody>
      </p:sp>
    </p:spTree>
    <p:extLst>
      <p:ext uri="{BB962C8B-B14F-4D97-AF65-F5344CB8AC3E}">
        <p14:creationId xmlns:p14="http://schemas.microsoft.com/office/powerpoint/2010/main" val="1132602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AA7A34-5802-46B0-B483-617830A43465}" type="datetimeFigureOut">
              <a:rPr lang="en-GB" smtClean="0"/>
              <a:t>18/06/2021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B8F8E3-763F-4892-82A6-B25691EFF866}" type="slidenum">
              <a:rPr lang="en-GB" smtClean="0"/>
              <a:t>‹#›</a:t>
            </a:fld>
            <a:endParaRPr lang="en-GB"/>
          </a:p>
        </p:txBody>
      </p:sp>
    </p:spTree>
    <p:extLst>
      <p:ext uri="{BB962C8B-B14F-4D97-AF65-F5344CB8AC3E}">
        <p14:creationId xmlns:p14="http://schemas.microsoft.com/office/powerpoint/2010/main" val="1065243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AA7A34-5802-46B0-B483-617830A43465}" type="datetimeFigureOut">
              <a:rPr lang="en-GB" smtClean="0"/>
              <a:t>18/06/2021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B8F8E3-763F-4892-82A6-B25691EFF866}" type="slidenum">
              <a:rPr lang="en-GB" smtClean="0"/>
              <a:t>‹#›</a:t>
            </a:fld>
            <a:endParaRPr lang="en-GB"/>
          </a:p>
        </p:txBody>
      </p:sp>
    </p:spTree>
    <p:extLst>
      <p:ext uri="{BB962C8B-B14F-4D97-AF65-F5344CB8AC3E}">
        <p14:creationId xmlns:p14="http://schemas.microsoft.com/office/powerpoint/2010/main" val="54349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1AA7A34-5802-46B0-B483-617830A43465}" type="datetimeFigureOut">
              <a:rPr lang="en-GB" smtClean="0"/>
              <a:t>18/06/2021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B8F8E3-763F-4892-82A6-B25691EFF866}" type="slidenum">
              <a:rPr lang="en-GB" smtClean="0"/>
              <a:t>‹#›</a:t>
            </a:fld>
            <a:endParaRPr lang="en-GB"/>
          </a:p>
        </p:txBody>
      </p:sp>
    </p:spTree>
    <p:extLst>
      <p:ext uri="{BB962C8B-B14F-4D97-AF65-F5344CB8AC3E}">
        <p14:creationId xmlns:p14="http://schemas.microsoft.com/office/powerpoint/2010/main" val="2317267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AA7A34-5802-46B0-B483-617830A43465}" type="datetimeFigureOut">
              <a:rPr lang="en-GB" smtClean="0"/>
              <a:t>18/06/2021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B8F8E3-763F-4892-82A6-B25691EFF866}" type="slidenum">
              <a:rPr lang="en-GB" smtClean="0"/>
              <a:t>‹#›</a:t>
            </a:fld>
            <a:endParaRPr lang="en-GB"/>
          </a:p>
        </p:txBody>
      </p:sp>
    </p:spTree>
    <p:extLst>
      <p:ext uri="{BB962C8B-B14F-4D97-AF65-F5344CB8AC3E}">
        <p14:creationId xmlns:p14="http://schemas.microsoft.com/office/powerpoint/2010/main" val="426371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AA7A34-5802-46B0-B483-617830A43465}" type="datetimeFigureOut">
              <a:rPr lang="en-GB" smtClean="0"/>
              <a:t>18/06/2021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6B8F8E3-763F-4892-82A6-B25691EFF866}" type="slidenum">
              <a:rPr lang="en-GB" smtClean="0"/>
              <a:t>‹#›</a:t>
            </a:fld>
            <a:endParaRPr lang="en-GB"/>
          </a:p>
        </p:txBody>
      </p:sp>
    </p:spTree>
    <p:extLst>
      <p:ext uri="{BB962C8B-B14F-4D97-AF65-F5344CB8AC3E}">
        <p14:creationId xmlns:p14="http://schemas.microsoft.com/office/powerpoint/2010/main" val="2842201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AA7A34-5802-46B0-B483-617830A43465}" type="datetimeFigureOut">
              <a:rPr lang="en-GB" smtClean="0"/>
              <a:t>18/06/2021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6B8F8E3-763F-4892-82A6-B25691EFF866}" type="slidenum">
              <a:rPr lang="en-GB" smtClean="0"/>
              <a:t>‹#›</a:t>
            </a:fld>
            <a:endParaRPr lang="en-GB"/>
          </a:p>
        </p:txBody>
      </p:sp>
    </p:spTree>
    <p:extLst>
      <p:ext uri="{BB962C8B-B14F-4D97-AF65-F5344CB8AC3E}">
        <p14:creationId xmlns:p14="http://schemas.microsoft.com/office/powerpoint/2010/main" val="3002464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AA7A34-5802-46B0-B483-617830A43465}" type="datetimeFigureOut">
              <a:rPr lang="en-GB" smtClean="0"/>
              <a:t>18/06/2021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6B8F8E3-763F-4892-82A6-B25691EFF866}" type="slidenum">
              <a:rPr lang="en-GB" smtClean="0"/>
              <a:t>‹#›</a:t>
            </a:fld>
            <a:endParaRPr lang="en-GB"/>
          </a:p>
        </p:txBody>
      </p:sp>
    </p:spTree>
    <p:extLst>
      <p:ext uri="{BB962C8B-B14F-4D97-AF65-F5344CB8AC3E}">
        <p14:creationId xmlns:p14="http://schemas.microsoft.com/office/powerpoint/2010/main" val="288196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1AA7A34-5802-46B0-B483-617830A43465}" type="datetimeFigureOut">
              <a:rPr lang="en-GB" smtClean="0"/>
              <a:t>18/06/2021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B8F8E3-763F-4892-82A6-B25691EFF866}" type="slidenum">
              <a:rPr lang="en-GB" smtClean="0"/>
              <a:t>‹#›</a:t>
            </a:fld>
            <a:endParaRPr lang="en-GB"/>
          </a:p>
        </p:txBody>
      </p:sp>
    </p:spTree>
    <p:extLst>
      <p:ext uri="{BB962C8B-B14F-4D97-AF65-F5344CB8AC3E}">
        <p14:creationId xmlns:p14="http://schemas.microsoft.com/office/powerpoint/2010/main" val="268770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1AA7A34-5802-46B0-B483-617830A43465}" type="datetimeFigureOut">
              <a:rPr lang="en-GB" smtClean="0"/>
              <a:t>18/06/2021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B8F8E3-763F-4892-82A6-B25691EFF866}" type="slidenum">
              <a:rPr lang="en-GB" smtClean="0"/>
              <a:t>‹#›</a:t>
            </a:fld>
            <a:endParaRPr lang="en-GB"/>
          </a:p>
        </p:txBody>
      </p:sp>
    </p:spTree>
    <p:extLst>
      <p:ext uri="{BB962C8B-B14F-4D97-AF65-F5344CB8AC3E}">
        <p14:creationId xmlns:p14="http://schemas.microsoft.com/office/powerpoint/2010/main" val="346245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1AA7A34-5802-46B0-B483-617830A43465}" type="datetimeFigureOut">
              <a:rPr lang="en-GB" smtClean="0"/>
              <a:t>18/06/2021</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6B8F8E3-763F-4892-82A6-B25691EFF866}" type="slidenum">
              <a:rPr lang="en-GB" smtClean="0"/>
              <a:t>‹#›</a:t>
            </a:fld>
            <a:endParaRPr lang="en-GB"/>
          </a:p>
        </p:txBody>
      </p:sp>
    </p:spTree>
    <p:extLst>
      <p:ext uri="{BB962C8B-B14F-4D97-AF65-F5344CB8AC3E}">
        <p14:creationId xmlns:p14="http://schemas.microsoft.com/office/powerpoint/2010/main" val="320999143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Slide 1">
            <a:hlinkClick r:id="" action="ppaction://media"/>
            <a:extLst>
              <a:ext uri="{FF2B5EF4-FFF2-40B4-BE49-F238E27FC236}">
                <a16:creationId xmlns:a16="http://schemas.microsoft.com/office/drawing/2014/main" id="{AE1CDB4C-46B5-459B-B08E-279ED88F46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508" y="4858712"/>
            <a:ext cx="406400" cy="40640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959949461"/>
              </p:ext>
            </p:extLst>
          </p:nvPr>
        </p:nvGraphicFramePr>
        <p:xfrm>
          <a:off x="0" y="6413863"/>
          <a:ext cx="12192000" cy="444137"/>
        </p:xfrm>
        <a:graphic>
          <a:graphicData uri="http://schemas.openxmlformats.org/drawingml/2006/table">
            <a:tbl>
              <a:tblPr firstRow="1" firstCol="1" bandRow="1">
                <a:tableStyleId>{5C22544A-7EE6-4342-B048-85BDC9FD1C3A}</a:tableStyleId>
              </a:tblPr>
              <a:tblGrid>
                <a:gridCol w="3054555">
                  <a:extLst>
                    <a:ext uri="{9D8B030D-6E8A-4147-A177-3AD203B41FA5}">
                      <a16:colId xmlns:a16="http://schemas.microsoft.com/office/drawing/2014/main" val="2398180417"/>
                    </a:ext>
                  </a:extLst>
                </a:gridCol>
                <a:gridCol w="3054554">
                  <a:extLst>
                    <a:ext uri="{9D8B030D-6E8A-4147-A177-3AD203B41FA5}">
                      <a16:colId xmlns:a16="http://schemas.microsoft.com/office/drawing/2014/main" val="2179694967"/>
                    </a:ext>
                  </a:extLst>
                </a:gridCol>
                <a:gridCol w="3159433">
                  <a:extLst>
                    <a:ext uri="{9D8B030D-6E8A-4147-A177-3AD203B41FA5}">
                      <a16:colId xmlns:a16="http://schemas.microsoft.com/office/drawing/2014/main" val="1086151186"/>
                    </a:ext>
                  </a:extLst>
                </a:gridCol>
                <a:gridCol w="2923458">
                  <a:extLst>
                    <a:ext uri="{9D8B030D-6E8A-4147-A177-3AD203B41FA5}">
                      <a16:colId xmlns:a16="http://schemas.microsoft.com/office/drawing/2014/main" val="2642744785"/>
                    </a:ext>
                  </a:extLst>
                </a:gridCol>
              </a:tblGrid>
              <a:tr h="444137">
                <a:tc>
                  <a:txBody>
                    <a:bodyPr/>
                    <a:lstStyle/>
                    <a:p>
                      <a:pPr algn="ctr">
                        <a:lnSpc>
                          <a:spcPct val="107000"/>
                        </a:lnSpc>
                        <a:spcAft>
                          <a:spcPts val="0"/>
                        </a:spcAft>
                      </a:pPr>
                      <a:r>
                        <a:rPr lang="en-GB" sz="1800" dirty="0" smtClean="0">
                          <a:effectLst>
                            <a:outerShdw blurRad="38100" dist="38100" dir="2700000" algn="tl">
                              <a:srgbClr val="000000">
                                <a:alpha val="43137"/>
                              </a:srgbClr>
                            </a:outerShdw>
                          </a:effectLst>
                          <a:latin typeface="SassoonPrimaryInfant" pitchFamily="2" charset="0"/>
                        </a:rPr>
                        <a:t>Confidence</a:t>
                      </a:r>
                      <a:endParaRPr lang="en-GB" sz="1400" dirty="0">
                        <a:effectLst>
                          <a:outerShdw blurRad="38100" dist="38100" dir="2700000" algn="tl">
                            <a:srgbClr val="000000">
                              <a:alpha val="43137"/>
                            </a:srgbClr>
                          </a:outerShdw>
                        </a:effectLst>
                        <a:latin typeface="SassoonPrimaryInfant" pitchFamily="2" charset="0"/>
                        <a:ea typeface="Calibri" panose="020F0502020204030204" pitchFamily="34" charset="0"/>
                        <a:cs typeface="Times New Roman" panose="02020603050405020304" pitchFamily="18" charset="0"/>
                      </a:endParaRPr>
                    </a:p>
                  </a:txBody>
                  <a:tcPr marL="50008" marR="50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lnSpc>
                          <a:spcPct val="107000"/>
                        </a:lnSpc>
                        <a:spcAft>
                          <a:spcPts val="0"/>
                        </a:spcAft>
                      </a:pPr>
                      <a:r>
                        <a:rPr lang="en-GB" sz="1800" dirty="0" smtClean="0">
                          <a:effectLst>
                            <a:outerShdw blurRad="38100" dist="38100" dir="2700000" algn="tl">
                              <a:srgbClr val="000000">
                                <a:alpha val="43137"/>
                              </a:srgbClr>
                            </a:outerShdw>
                          </a:effectLst>
                          <a:latin typeface="SassoonPrimaryInfant" pitchFamily="2" charset="0"/>
                        </a:rPr>
                        <a:t>Creativity</a:t>
                      </a:r>
                      <a:endParaRPr lang="en-GB" sz="1400" dirty="0">
                        <a:effectLst>
                          <a:outerShdw blurRad="38100" dist="38100" dir="2700000" algn="tl">
                            <a:srgbClr val="000000">
                              <a:alpha val="43137"/>
                            </a:srgbClr>
                          </a:outerShdw>
                        </a:effectLst>
                        <a:latin typeface="SassoonPrimaryInfant" pitchFamily="2" charset="0"/>
                        <a:ea typeface="Calibri" panose="020F0502020204030204" pitchFamily="34" charset="0"/>
                        <a:cs typeface="Times New Roman" panose="02020603050405020304" pitchFamily="18" charset="0"/>
                      </a:endParaRPr>
                    </a:p>
                  </a:txBody>
                  <a:tcPr marL="50008" marR="50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07000"/>
                        </a:lnSpc>
                        <a:spcAft>
                          <a:spcPts val="0"/>
                        </a:spcAft>
                      </a:pPr>
                      <a:r>
                        <a:rPr lang="en-GB" sz="1800" dirty="0" smtClean="0">
                          <a:effectLst>
                            <a:outerShdw blurRad="38100" dist="38100" dir="2700000" algn="tl">
                              <a:srgbClr val="000000">
                                <a:alpha val="43137"/>
                              </a:srgbClr>
                            </a:outerShdw>
                          </a:effectLst>
                          <a:latin typeface="SassoonPrimaryInfant" pitchFamily="2" charset="0"/>
                        </a:rPr>
                        <a:t>Community</a:t>
                      </a:r>
                      <a:endParaRPr lang="en-GB" sz="1400" dirty="0">
                        <a:effectLst>
                          <a:outerShdw blurRad="38100" dist="38100" dir="2700000" algn="tl">
                            <a:srgbClr val="000000">
                              <a:alpha val="43137"/>
                            </a:srgbClr>
                          </a:outerShdw>
                        </a:effectLst>
                        <a:latin typeface="SassoonPrimaryInfant" pitchFamily="2" charset="0"/>
                        <a:ea typeface="Calibri" panose="020F0502020204030204" pitchFamily="34" charset="0"/>
                        <a:cs typeface="Times New Roman" panose="02020603050405020304" pitchFamily="18" charset="0"/>
                      </a:endParaRPr>
                    </a:p>
                  </a:txBody>
                  <a:tcPr marL="50008" marR="50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07000"/>
                        </a:lnSpc>
                        <a:spcAft>
                          <a:spcPts val="0"/>
                        </a:spcAft>
                      </a:pPr>
                      <a:r>
                        <a:rPr lang="en-GB" sz="1800" dirty="0" smtClean="0">
                          <a:effectLst>
                            <a:outerShdw blurRad="38100" dist="38100" dir="2700000" algn="tl">
                              <a:srgbClr val="000000">
                                <a:alpha val="43137"/>
                              </a:srgbClr>
                            </a:outerShdw>
                          </a:effectLst>
                          <a:latin typeface="SassoonPrimaryInfant" pitchFamily="2" charset="0"/>
                        </a:rPr>
                        <a:t>Challenge</a:t>
                      </a:r>
                      <a:endParaRPr lang="en-GB" sz="1400" dirty="0">
                        <a:effectLst>
                          <a:outerShdw blurRad="38100" dist="38100" dir="2700000" algn="tl">
                            <a:srgbClr val="000000">
                              <a:alpha val="43137"/>
                            </a:srgbClr>
                          </a:outerShdw>
                        </a:effectLst>
                        <a:latin typeface="SassoonPrimaryInfant" pitchFamily="2" charset="0"/>
                        <a:ea typeface="Calibri" panose="020F0502020204030204" pitchFamily="34" charset="0"/>
                        <a:cs typeface="Times New Roman" panose="02020603050405020304" pitchFamily="18" charset="0"/>
                      </a:endParaRPr>
                    </a:p>
                  </a:txBody>
                  <a:tcPr marL="50008" marR="50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2183152436"/>
                  </a:ext>
                </a:extLst>
              </a:tr>
            </a:tbl>
          </a:graphicData>
        </a:graphic>
      </p:graphicFrame>
      <p:sp>
        <p:nvSpPr>
          <p:cNvPr id="7" name="Rectangle 6"/>
          <p:cNvSpPr/>
          <p:nvPr/>
        </p:nvSpPr>
        <p:spPr>
          <a:xfrm>
            <a:off x="949708" y="2669811"/>
            <a:ext cx="9874005" cy="1446550"/>
          </a:xfrm>
          <a:prstGeom prst="rect">
            <a:avLst/>
          </a:prstGeom>
          <a:noFill/>
        </p:spPr>
        <p:txBody>
          <a:bodyPr wrap="square" lIns="91440" tIns="45720" rIns="91440" bIns="45720">
            <a:spAutoFit/>
          </a:bodyPr>
          <a:lstStyle/>
          <a:p>
            <a:pPr algn="ctr"/>
            <a:r>
              <a:rPr lang="en-US" sz="4400" b="1" dirty="0" smtClean="0">
                <a:ln w="10160">
                  <a:solidFill>
                    <a:srgbClr val="002060"/>
                  </a:solidFill>
                  <a:prstDash val="solid"/>
                </a:ln>
                <a:solidFill>
                  <a:srgbClr val="0070C0"/>
                </a:solidFill>
                <a:effectLst>
                  <a:outerShdw blurRad="38100" dist="22860" dir="5400000" algn="tl" rotWithShape="0">
                    <a:srgbClr val="000000">
                      <a:alpha val="30000"/>
                    </a:srgbClr>
                  </a:outerShdw>
                </a:effectLst>
                <a:latin typeface="SassoonPrimaryInfant" pitchFamily="2" charset="0"/>
              </a:rPr>
              <a:t>Relationships and Sex Education </a:t>
            </a:r>
          </a:p>
          <a:p>
            <a:pPr algn="ctr"/>
            <a:r>
              <a:rPr lang="en-US" sz="4400" b="1" dirty="0" smtClean="0">
                <a:ln w="10160">
                  <a:solidFill>
                    <a:srgbClr val="002060"/>
                  </a:solidFill>
                  <a:prstDash val="solid"/>
                </a:ln>
                <a:solidFill>
                  <a:srgbClr val="0070C0"/>
                </a:solidFill>
                <a:effectLst>
                  <a:outerShdw blurRad="38100" dist="22860" dir="5400000" algn="tl" rotWithShape="0">
                    <a:srgbClr val="000000">
                      <a:alpha val="30000"/>
                    </a:srgbClr>
                  </a:outerShdw>
                </a:effectLst>
                <a:latin typeface="SassoonPrimaryInfant" pitchFamily="2" charset="0"/>
              </a:rPr>
              <a:t>Consultation</a:t>
            </a:r>
            <a:endParaRPr lang="en-US" sz="4400" b="1" dirty="0">
              <a:ln w="10160">
                <a:solidFill>
                  <a:srgbClr val="002060"/>
                </a:solidFill>
                <a:prstDash val="solid"/>
              </a:ln>
              <a:solidFill>
                <a:srgbClr val="0070C0"/>
              </a:solidFill>
              <a:effectLst>
                <a:outerShdw blurRad="38100" dist="22860" dir="5400000" algn="tl" rotWithShape="0">
                  <a:srgbClr val="000000">
                    <a:alpha val="30000"/>
                  </a:srgbClr>
                </a:outerShdw>
              </a:effectLst>
              <a:latin typeface="SassoonPrimaryInfant" pitchFamily="2"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1895856"/>
          </a:xfrm>
          <a:prstGeom prst="rect">
            <a:avLst/>
          </a:prstGeom>
          <a:ln>
            <a:solidFill>
              <a:srgbClr val="0070C0"/>
            </a:solidFill>
          </a:ln>
        </p:spPr>
      </p:pic>
    </p:spTree>
    <p:extLst>
      <p:ext uri="{BB962C8B-B14F-4D97-AF65-F5344CB8AC3E}">
        <p14:creationId xmlns:p14="http://schemas.microsoft.com/office/powerpoint/2010/main" val="218174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792" t="31455" r="9015" b="19764"/>
          <a:stretch/>
        </p:blipFill>
        <p:spPr>
          <a:xfrm>
            <a:off x="746908" y="2003611"/>
            <a:ext cx="9973341" cy="3455582"/>
          </a:xfrm>
          <a:prstGeom prst="rect">
            <a:avLst/>
          </a:prstGeom>
        </p:spPr>
      </p:pic>
      <p:pic>
        <p:nvPicPr>
          <p:cNvPr id="3" name="Recorded Sound">
            <a:hlinkClick r:id="" action="ppaction://media"/>
            <a:extLst>
              <a:ext uri="{FF2B5EF4-FFF2-40B4-BE49-F238E27FC236}">
                <a16:creationId xmlns:a16="http://schemas.microsoft.com/office/drawing/2014/main" id="{06E63EE4-78C5-45C5-B9D3-B7CEEBD419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3766" y="1389250"/>
            <a:ext cx="406400" cy="406400"/>
          </a:xfrm>
          <a:prstGeom prst="rect">
            <a:avLst/>
          </a:prstGeom>
        </p:spPr>
      </p:pic>
      <p:sp>
        <p:nvSpPr>
          <p:cNvPr id="5" name="Rectangle 4"/>
          <p:cNvSpPr/>
          <p:nvPr/>
        </p:nvSpPr>
        <p:spPr>
          <a:xfrm>
            <a:off x="746908" y="596514"/>
            <a:ext cx="9874005" cy="584775"/>
          </a:xfrm>
          <a:prstGeom prst="rect">
            <a:avLst/>
          </a:prstGeom>
          <a:noFill/>
        </p:spPr>
        <p:txBody>
          <a:bodyPr wrap="square" lIns="91440" tIns="45720" rIns="91440" bIns="45720">
            <a:spAutoFit/>
          </a:bodyPr>
          <a:lstStyle/>
          <a:p>
            <a:r>
              <a:rPr lang="en-US" sz="3200" b="1" dirty="0" smtClean="0">
                <a:ln w="10160">
                  <a:solidFill>
                    <a:srgbClr val="002060"/>
                  </a:solidFill>
                  <a:prstDash val="solid"/>
                </a:ln>
                <a:solidFill>
                  <a:srgbClr val="0070C0"/>
                </a:solidFill>
                <a:effectLst>
                  <a:outerShdw blurRad="38100" dist="22860" dir="5400000" algn="tl" rotWithShape="0">
                    <a:srgbClr val="000000">
                      <a:alpha val="30000"/>
                    </a:srgbClr>
                  </a:outerShdw>
                </a:effectLst>
                <a:latin typeface="SassoonPrimaryInfant" pitchFamily="2" charset="0"/>
              </a:rPr>
              <a:t>What does the new statutory guidance cover?</a:t>
            </a:r>
            <a:endParaRPr lang="en-US" sz="3200" b="1" dirty="0">
              <a:ln w="10160">
                <a:solidFill>
                  <a:srgbClr val="002060"/>
                </a:solidFill>
                <a:prstDash val="solid"/>
              </a:ln>
              <a:solidFill>
                <a:srgbClr val="0070C0"/>
              </a:solidFill>
              <a:effectLst>
                <a:outerShdw blurRad="38100" dist="22860" dir="5400000" algn="tl" rotWithShape="0">
                  <a:srgbClr val="000000">
                    <a:alpha val="30000"/>
                  </a:srgbClr>
                </a:outerShdw>
              </a:effectLst>
              <a:latin typeface="SassoonPrimaryInfant" pitchFamily="2" charset="0"/>
            </a:endParaRPr>
          </a:p>
        </p:txBody>
      </p:sp>
    </p:spTree>
    <p:extLst>
      <p:ext uri="{BB962C8B-B14F-4D97-AF65-F5344CB8AC3E}">
        <p14:creationId xmlns:p14="http://schemas.microsoft.com/office/powerpoint/2010/main" val="188491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6120" y="1830507"/>
            <a:ext cx="8705850" cy="3600986"/>
          </a:xfrm>
          <a:prstGeom prst="rect">
            <a:avLst/>
          </a:prstGeom>
          <a:noFill/>
        </p:spPr>
        <p:txBody>
          <a:bodyPr wrap="square" rtlCol="0">
            <a:spAutoFit/>
          </a:bodyPr>
          <a:lstStyle/>
          <a:p>
            <a:r>
              <a:rPr lang="en-GB" sz="2800" b="1" u="sng" dirty="0">
                <a:solidFill>
                  <a:srgbClr val="0070C0"/>
                </a:solidFill>
                <a:latin typeface="Calibri Light" panose="020F0302020204030204" pitchFamily="34" charset="0"/>
                <a:cs typeface="Calibri Light" panose="020F0302020204030204" pitchFamily="34" charset="0"/>
              </a:rPr>
              <a:t>Year 1 - Key learning outcomes</a:t>
            </a:r>
          </a:p>
          <a:p>
            <a:r>
              <a:rPr lang="en-GB" sz="2000" b="1" dirty="0">
                <a:solidFill>
                  <a:srgbClr val="0070C0"/>
                </a:solidFill>
                <a:latin typeface="Calibri Light" panose="020F0302020204030204" pitchFamily="34" charset="0"/>
                <a:cs typeface="Calibri Light" panose="020F0302020204030204" pitchFamily="34" charset="0"/>
              </a:rPr>
              <a:t>What is the same and different about us? </a:t>
            </a:r>
          </a:p>
          <a:p>
            <a:r>
              <a:rPr lang="en-GB" sz="2000" b="1" dirty="0">
                <a:solidFill>
                  <a:srgbClr val="0070C0"/>
                </a:solidFill>
                <a:latin typeface="Calibri Light" panose="020F0302020204030204" pitchFamily="34" charset="0"/>
                <a:cs typeface="Calibri Light" panose="020F0302020204030204" pitchFamily="34" charset="0"/>
              </a:rPr>
              <a:t>• children learn how they are similar or different to others, and what they have in common. </a:t>
            </a:r>
          </a:p>
          <a:p>
            <a:r>
              <a:rPr lang="en-GB" sz="2000" b="1" dirty="0">
                <a:solidFill>
                  <a:srgbClr val="0070C0"/>
                </a:solidFill>
                <a:latin typeface="Calibri Light" panose="020F0302020204030204" pitchFamily="34" charset="0"/>
                <a:cs typeface="Calibri Light" panose="020F0302020204030204" pitchFamily="34" charset="0"/>
              </a:rPr>
              <a:t>• children are also taught to use the correct names for the main parts of the body, including external genitalia; and that parts of bodies covered with underwear are private.</a:t>
            </a:r>
          </a:p>
          <a:p>
            <a:endParaRPr lang="en-GB" sz="2000" b="1" dirty="0">
              <a:solidFill>
                <a:srgbClr val="0070C0"/>
              </a:solidFill>
              <a:latin typeface="Calibri Light" panose="020F0302020204030204" pitchFamily="34" charset="0"/>
              <a:cs typeface="Calibri Light" panose="020F0302020204030204" pitchFamily="34" charset="0"/>
            </a:endParaRPr>
          </a:p>
          <a:p>
            <a:r>
              <a:rPr lang="en-GB" sz="2000" b="1" dirty="0">
                <a:solidFill>
                  <a:srgbClr val="0070C0"/>
                </a:solidFill>
                <a:latin typeface="Calibri Light" panose="020F0302020204030204" pitchFamily="34" charset="0"/>
                <a:cs typeface="Calibri Light" panose="020F0302020204030204" pitchFamily="34" charset="0"/>
              </a:rPr>
              <a:t>Who is special to us? </a:t>
            </a:r>
          </a:p>
          <a:p>
            <a:r>
              <a:rPr lang="en-GB" sz="2000" b="1" dirty="0">
                <a:solidFill>
                  <a:srgbClr val="0070C0"/>
                </a:solidFill>
                <a:latin typeface="Calibri Light" panose="020F0302020204030204" pitchFamily="34" charset="0"/>
                <a:cs typeface="Calibri Light" panose="020F0302020204030204" pitchFamily="34" charset="0"/>
              </a:rPr>
              <a:t>• children celebrate how different families may look and that families love and care for us.</a:t>
            </a:r>
          </a:p>
        </p:txBody>
      </p:sp>
      <p:pic>
        <p:nvPicPr>
          <p:cNvPr id="2" name="Recorded Sound">
            <a:hlinkClick r:id="" action="ppaction://media"/>
            <a:extLst>
              <a:ext uri="{FF2B5EF4-FFF2-40B4-BE49-F238E27FC236}">
                <a16:creationId xmlns:a16="http://schemas.microsoft.com/office/drawing/2014/main" id="{20604157-3A17-4578-8F11-F58B1C34B5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66958" y="1627307"/>
            <a:ext cx="406400" cy="406400"/>
          </a:xfrm>
          <a:prstGeom prst="rect">
            <a:avLst/>
          </a:prstGeom>
        </p:spPr>
      </p:pic>
      <p:sp>
        <p:nvSpPr>
          <p:cNvPr id="5" name="Rectangle 4"/>
          <p:cNvSpPr/>
          <p:nvPr/>
        </p:nvSpPr>
        <p:spPr>
          <a:xfrm>
            <a:off x="656972" y="883787"/>
            <a:ext cx="9874005" cy="584775"/>
          </a:xfrm>
          <a:prstGeom prst="rect">
            <a:avLst/>
          </a:prstGeom>
          <a:noFill/>
        </p:spPr>
        <p:txBody>
          <a:bodyPr wrap="square" lIns="91440" tIns="45720" rIns="91440" bIns="45720">
            <a:spAutoFit/>
          </a:bodyPr>
          <a:lstStyle/>
          <a:p>
            <a:r>
              <a:rPr lang="en-US" sz="3200" b="1" dirty="0" smtClean="0">
                <a:ln w="10160">
                  <a:solidFill>
                    <a:srgbClr val="002060"/>
                  </a:solidFill>
                  <a:prstDash val="solid"/>
                </a:ln>
                <a:solidFill>
                  <a:srgbClr val="0070C0"/>
                </a:solidFill>
                <a:effectLst>
                  <a:outerShdw blurRad="38100" dist="22860" dir="5400000" algn="tl" rotWithShape="0">
                    <a:srgbClr val="000000">
                      <a:alpha val="30000"/>
                    </a:srgbClr>
                  </a:outerShdw>
                </a:effectLst>
                <a:latin typeface="SassoonPrimaryInfant" pitchFamily="2" charset="0"/>
              </a:rPr>
              <a:t>What does RSE look like across Year Groups?</a:t>
            </a:r>
            <a:endParaRPr lang="en-US" sz="3200" b="1" dirty="0">
              <a:ln w="10160">
                <a:solidFill>
                  <a:srgbClr val="002060"/>
                </a:solidFill>
                <a:prstDash val="solid"/>
              </a:ln>
              <a:solidFill>
                <a:srgbClr val="0070C0"/>
              </a:solidFill>
              <a:effectLst>
                <a:outerShdw blurRad="38100" dist="22860" dir="5400000" algn="tl" rotWithShape="0">
                  <a:srgbClr val="000000">
                    <a:alpha val="30000"/>
                  </a:srgbClr>
                </a:outerShdw>
              </a:effectLst>
              <a:latin typeface="SassoonPrimaryInfant" pitchFamily="2" charset="0"/>
            </a:endParaRPr>
          </a:p>
        </p:txBody>
      </p:sp>
    </p:spTree>
    <p:extLst>
      <p:ext uri="{BB962C8B-B14F-4D97-AF65-F5344CB8AC3E}">
        <p14:creationId xmlns:p14="http://schemas.microsoft.com/office/powerpoint/2010/main" val="26354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53938" y="2214770"/>
            <a:ext cx="8705850" cy="2369880"/>
          </a:xfrm>
          <a:prstGeom prst="rect">
            <a:avLst/>
          </a:prstGeom>
          <a:noFill/>
        </p:spPr>
        <p:txBody>
          <a:bodyPr wrap="square" rtlCol="0">
            <a:spAutoFit/>
          </a:bodyPr>
          <a:lstStyle/>
          <a:p>
            <a:r>
              <a:rPr lang="en-GB" sz="2800" b="1" u="sng" dirty="0">
                <a:solidFill>
                  <a:srgbClr val="0070C0"/>
                </a:solidFill>
                <a:latin typeface="Calibri Light" panose="020F0302020204030204" pitchFamily="34" charset="0"/>
                <a:cs typeface="Calibri Light" panose="020F0302020204030204" pitchFamily="34" charset="0"/>
              </a:rPr>
              <a:t>Year 2 - Key learning outcomes </a:t>
            </a:r>
          </a:p>
          <a:p>
            <a:r>
              <a:rPr lang="en-GB" sz="2000" b="1" dirty="0">
                <a:solidFill>
                  <a:srgbClr val="0070C0"/>
                </a:solidFill>
                <a:latin typeface="Calibri Light" panose="020F0302020204030204" pitchFamily="34" charset="0"/>
                <a:cs typeface="Calibri Light" panose="020F0302020204030204" pitchFamily="34" charset="0"/>
              </a:rPr>
              <a:t>What makes a good friend? </a:t>
            </a:r>
          </a:p>
          <a:p>
            <a:r>
              <a:rPr lang="en-GB" sz="2000" b="1" dirty="0">
                <a:solidFill>
                  <a:srgbClr val="0070C0"/>
                </a:solidFill>
                <a:latin typeface="Calibri Light" panose="020F0302020204030204" pitchFamily="34" charset="0"/>
                <a:cs typeface="Calibri Light" panose="020F0302020204030204" pitchFamily="34" charset="0"/>
              </a:rPr>
              <a:t>• how to ask for and give/not give permission regarding physical contact and how to respond if physical contact makes them uncomfortable or unsafe. </a:t>
            </a:r>
          </a:p>
          <a:p>
            <a:r>
              <a:rPr lang="en-GB" sz="2000" b="1" dirty="0">
                <a:solidFill>
                  <a:srgbClr val="0070C0"/>
                </a:solidFill>
                <a:latin typeface="Calibri Light" panose="020F0302020204030204" pitchFamily="34" charset="0"/>
                <a:cs typeface="Calibri Light" panose="020F0302020204030204" pitchFamily="34" charset="0"/>
              </a:rPr>
              <a:t>• use the correct names for the main parts of the body, and the similarities/differences between boys and girls (including external genitalia).</a:t>
            </a:r>
          </a:p>
          <a:p>
            <a:endParaRPr lang="en-GB" sz="2000" b="1" dirty="0">
              <a:solidFill>
                <a:srgbClr val="0070C0"/>
              </a:solidFill>
              <a:latin typeface="Calibri Light" panose="020F0302020204030204" pitchFamily="34" charset="0"/>
              <a:cs typeface="Calibri Light" panose="020F0302020204030204" pitchFamily="34" charset="0"/>
            </a:endParaRPr>
          </a:p>
        </p:txBody>
      </p:sp>
      <p:pic>
        <p:nvPicPr>
          <p:cNvPr id="2" name="Recorded Sound">
            <a:hlinkClick r:id="" action="ppaction://media"/>
            <a:extLst>
              <a:ext uri="{FF2B5EF4-FFF2-40B4-BE49-F238E27FC236}">
                <a16:creationId xmlns:a16="http://schemas.microsoft.com/office/drawing/2014/main" id="{705456CA-E31E-44CD-9DB2-552C2345FD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78405" y="1638466"/>
            <a:ext cx="406400" cy="406400"/>
          </a:xfrm>
          <a:prstGeom prst="rect">
            <a:avLst/>
          </a:prstGeom>
        </p:spPr>
      </p:pic>
      <p:sp>
        <p:nvSpPr>
          <p:cNvPr id="5" name="Rectangle 4"/>
          <p:cNvSpPr/>
          <p:nvPr/>
        </p:nvSpPr>
        <p:spPr>
          <a:xfrm>
            <a:off x="656972" y="883787"/>
            <a:ext cx="9874005" cy="584775"/>
          </a:xfrm>
          <a:prstGeom prst="rect">
            <a:avLst/>
          </a:prstGeom>
          <a:noFill/>
        </p:spPr>
        <p:txBody>
          <a:bodyPr wrap="square" lIns="91440" tIns="45720" rIns="91440" bIns="45720">
            <a:spAutoFit/>
          </a:bodyPr>
          <a:lstStyle/>
          <a:p>
            <a:r>
              <a:rPr lang="en-US" sz="3200" b="1" dirty="0" smtClean="0">
                <a:ln w="10160">
                  <a:solidFill>
                    <a:srgbClr val="002060"/>
                  </a:solidFill>
                  <a:prstDash val="solid"/>
                </a:ln>
                <a:solidFill>
                  <a:srgbClr val="0070C0"/>
                </a:solidFill>
                <a:effectLst>
                  <a:outerShdw blurRad="38100" dist="22860" dir="5400000" algn="tl" rotWithShape="0">
                    <a:srgbClr val="000000">
                      <a:alpha val="30000"/>
                    </a:srgbClr>
                  </a:outerShdw>
                </a:effectLst>
                <a:latin typeface="SassoonPrimaryInfant" pitchFamily="2" charset="0"/>
              </a:rPr>
              <a:t>What does RSE look like across Year Groups?</a:t>
            </a:r>
            <a:endParaRPr lang="en-US" sz="3200" b="1" dirty="0">
              <a:ln w="10160">
                <a:solidFill>
                  <a:srgbClr val="002060"/>
                </a:solidFill>
                <a:prstDash val="solid"/>
              </a:ln>
              <a:solidFill>
                <a:srgbClr val="0070C0"/>
              </a:solidFill>
              <a:effectLst>
                <a:outerShdw blurRad="38100" dist="22860" dir="5400000" algn="tl" rotWithShape="0">
                  <a:srgbClr val="000000">
                    <a:alpha val="30000"/>
                  </a:srgbClr>
                </a:outerShdw>
              </a:effectLst>
              <a:latin typeface="SassoonPrimaryInfant" pitchFamily="2" charset="0"/>
            </a:endParaRPr>
          </a:p>
        </p:txBody>
      </p:sp>
    </p:spTree>
    <p:extLst>
      <p:ext uri="{BB962C8B-B14F-4D97-AF65-F5344CB8AC3E}">
        <p14:creationId xmlns:p14="http://schemas.microsoft.com/office/powerpoint/2010/main" val="170443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3450" y="1866900"/>
            <a:ext cx="8705850" cy="3293209"/>
          </a:xfrm>
          <a:prstGeom prst="rect">
            <a:avLst/>
          </a:prstGeom>
          <a:noFill/>
        </p:spPr>
        <p:txBody>
          <a:bodyPr wrap="square" rtlCol="0">
            <a:spAutoFit/>
          </a:bodyPr>
          <a:lstStyle/>
          <a:p>
            <a:r>
              <a:rPr lang="en-GB" sz="2800" b="1" u="sng" dirty="0">
                <a:solidFill>
                  <a:srgbClr val="0070C0"/>
                </a:solidFill>
                <a:latin typeface="Calibri Light" panose="020F0302020204030204" pitchFamily="34" charset="0"/>
                <a:cs typeface="Calibri Light" panose="020F0302020204030204" pitchFamily="34" charset="0"/>
              </a:rPr>
              <a:t>Year 3 - Key learning outcomes </a:t>
            </a:r>
          </a:p>
          <a:p>
            <a:r>
              <a:rPr lang="en-GB" sz="2000" b="1" dirty="0">
                <a:solidFill>
                  <a:srgbClr val="0070C0"/>
                </a:solidFill>
                <a:latin typeface="Calibri Light" panose="020F0302020204030204" pitchFamily="34" charset="0"/>
                <a:cs typeface="Calibri Light" panose="020F0302020204030204" pitchFamily="34" charset="0"/>
              </a:rPr>
              <a:t>How can we be a good friend? </a:t>
            </a:r>
          </a:p>
          <a:p>
            <a:pPr marL="342900" indent="-342900">
              <a:buFont typeface="Arial" panose="020B0604020202020204" pitchFamily="34" charset="0"/>
              <a:buChar char="•"/>
            </a:pPr>
            <a:r>
              <a:rPr lang="en-GB" sz="2000" b="1" dirty="0">
                <a:solidFill>
                  <a:srgbClr val="0070C0"/>
                </a:solidFill>
                <a:latin typeface="Calibri Light" panose="020F0302020204030204" pitchFamily="34" charset="0"/>
                <a:cs typeface="Calibri Light" panose="020F0302020204030204" pitchFamily="34" charset="0"/>
              </a:rPr>
              <a:t>Children can identify different types of relationships and build good friendships, including identifying qualities that contribute to positive friendships (including same sex relationships) .</a:t>
            </a:r>
          </a:p>
          <a:p>
            <a:pPr marL="342900" indent="-342900">
              <a:buFont typeface="Arial" panose="020B0604020202020204" pitchFamily="34" charset="0"/>
              <a:buChar char="•"/>
            </a:pPr>
            <a:r>
              <a:rPr lang="en-GB" sz="2000" b="1" dirty="0">
                <a:solidFill>
                  <a:srgbClr val="0070C0"/>
                </a:solidFill>
                <a:latin typeface="Calibri Light" panose="020F0302020204030204" pitchFamily="34" charset="0"/>
                <a:cs typeface="Calibri Light" panose="020F0302020204030204" pitchFamily="34" charset="0"/>
              </a:rPr>
              <a:t>What keeps us safe? </a:t>
            </a:r>
          </a:p>
          <a:p>
            <a:pPr marL="342900" indent="-342900">
              <a:buFont typeface="Arial" panose="020B0604020202020204" pitchFamily="34" charset="0"/>
              <a:buChar char="•"/>
            </a:pPr>
            <a:r>
              <a:rPr lang="en-GB" sz="2000" b="1" dirty="0">
                <a:solidFill>
                  <a:srgbClr val="0070C0"/>
                </a:solidFill>
                <a:latin typeface="Calibri Light" panose="020F0302020204030204" pitchFamily="34" charset="0"/>
                <a:cs typeface="Calibri Light" panose="020F0302020204030204" pitchFamily="34" charset="0"/>
              </a:rPr>
              <a:t> That their body belongs to them and should not be hurt or touched without their permission; what to do and who to tell if they feel uncomfortable. </a:t>
            </a:r>
          </a:p>
          <a:p>
            <a:pPr marL="342900" indent="-342900">
              <a:buFont typeface="Arial" panose="020B0604020202020204" pitchFamily="34" charset="0"/>
              <a:buChar char="•"/>
            </a:pPr>
            <a:r>
              <a:rPr lang="en-GB" sz="2000" b="1" dirty="0">
                <a:solidFill>
                  <a:srgbClr val="0070C0"/>
                </a:solidFill>
                <a:latin typeface="Calibri Light" panose="020F0302020204030204" pitchFamily="34" charset="0"/>
                <a:cs typeface="Calibri Light" panose="020F0302020204030204" pitchFamily="34" charset="0"/>
              </a:rPr>
              <a:t>Children talk about trusted adults and where to get help from if they feel worried about something, both on and offline.</a:t>
            </a:r>
          </a:p>
        </p:txBody>
      </p:sp>
      <p:pic>
        <p:nvPicPr>
          <p:cNvPr id="2" name="Recorded Sound">
            <a:hlinkClick r:id="" action="ppaction://media"/>
            <a:extLst>
              <a:ext uri="{FF2B5EF4-FFF2-40B4-BE49-F238E27FC236}">
                <a16:creationId xmlns:a16="http://schemas.microsoft.com/office/drawing/2014/main" id="{B87A0A9D-8561-4A9F-B2EA-287AC4DF34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14295" y="1460500"/>
            <a:ext cx="406400" cy="406400"/>
          </a:xfrm>
          <a:prstGeom prst="rect">
            <a:avLst/>
          </a:prstGeom>
        </p:spPr>
      </p:pic>
      <p:sp>
        <p:nvSpPr>
          <p:cNvPr id="5" name="Rectangle 4"/>
          <p:cNvSpPr/>
          <p:nvPr/>
        </p:nvSpPr>
        <p:spPr>
          <a:xfrm>
            <a:off x="796120" y="673960"/>
            <a:ext cx="9874005" cy="584775"/>
          </a:xfrm>
          <a:prstGeom prst="rect">
            <a:avLst/>
          </a:prstGeom>
          <a:noFill/>
        </p:spPr>
        <p:txBody>
          <a:bodyPr wrap="square" lIns="91440" tIns="45720" rIns="91440" bIns="45720">
            <a:spAutoFit/>
          </a:bodyPr>
          <a:lstStyle/>
          <a:p>
            <a:r>
              <a:rPr lang="en-US" sz="3200" b="1" dirty="0" smtClean="0">
                <a:ln w="10160">
                  <a:solidFill>
                    <a:srgbClr val="002060"/>
                  </a:solidFill>
                  <a:prstDash val="solid"/>
                </a:ln>
                <a:solidFill>
                  <a:srgbClr val="0070C0"/>
                </a:solidFill>
                <a:effectLst>
                  <a:outerShdw blurRad="38100" dist="22860" dir="5400000" algn="tl" rotWithShape="0">
                    <a:srgbClr val="000000">
                      <a:alpha val="30000"/>
                    </a:srgbClr>
                  </a:outerShdw>
                </a:effectLst>
                <a:latin typeface="SassoonPrimaryInfant" pitchFamily="2" charset="0"/>
              </a:rPr>
              <a:t>What does RSE look like across Year Groups?</a:t>
            </a:r>
            <a:endParaRPr lang="en-US" sz="3200" b="1" dirty="0">
              <a:ln w="10160">
                <a:solidFill>
                  <a:srgbClr val="002060"/>
                </a:solidFill>
                <a:prstDash val="solid"/>
              </a:ln>
              <a:solidFill>
                <a:srgbClr val="0070C0"/>
              </a:solidFill>
              <a:effectLst>
                <a:outerShdw blurRad="38100" dist="22860" dir="5400000" algn="tl" rotWithShape="0">
                  <a:srgbClr val="000000">
                    <a:alpha val="30000"/>
                  </a:srgbClr>
                </a:outerShdw>
              </a:effectLst>
              <a:latin typeface="SassoonPrimaryInfant" pitchFamily="2" charset="0"/>
            </a:endParaRPr>
          </a:p>
        </p:txBody>
      </p:sp>
    </p:spTree>
    <p:extLst>
      <p:ext uri="{BB962C8B-B14F-4D97-AF65-F5344CB8AC3E}">
        <p14:creationId xmlns:p14="http://schemas.microsoft.com/office/powerpoint/2010/main" val="415239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3450" y="1866900"/>
            <a:ext cx="8705850" cy="2677656"/>
          </a:xfrm>
          <a:prstGeom prst="rect">
            <a:avLst/>
          </a:prstGeom>
          <a:noFill/>
        </p:spPr>
        <p:txBody>
          <a:bodyPr wrap="square" rtlCol="0">
            <a:spAutoFit/>
          </a:bodyPr>
          <a:lstStyle/>
          <a:p>
            <a:r>
              <a:rPr lang="en-GB" sz="2800" b="1" u="sng" dirty="0">
                <a:solidFill>
                  <a:srgbClr val="0070C0"/>
                </a:solidFill>
                <a:latin typeface="Calibri Light" panose="020F0302020204030204" pitchFamily="34" charset="0"/>
                <a:cs typeface="Calibri Light" panose="020F0302020204030204" pitchFamily="34" charset="0"/>
              </a:rPr>
              <a:t>Year 4 - Key learning outcomes </a:t>
            </a:r>
          </a:p>
          <a:p>
            <a:r>
              <a:rPr lang="en-GB" sz="2000" b="1" dirty="0">
                <a:solidFill>
                  <a:srgbClr val="0070C0"/>
                </a:solidFill>
                <a:latin typeface="Calibri Light" panose="020F0302020204030204" pitchFamily="34" charset="0"/>
                <a:cs typeface="Calibri Light" panose="020F0302020204030204" pitchFamily="34" charset="0"/>
              </a:rPr>
              <a:t>How can we manage feelings? </a:t>
            </a:r>
          </a:p>
          <a:p>
            <a:pPr marL="342900" indent="-342900">
              <a:buFont typeface="Arial" panose="020B0604020202020204" pitchFamily="34" charset="0"/>
              <a:buChar char="•"/>
            </a:pPr>
            <a:r>
              <a:rPr lang="en-GB" sz="2000" b="1" dirty="0">
                <a:solidFill>
                  <a:srgbClr val="0070C0"/>
                </a:solidFill>
                <a:latin typeface="Calibri Light" panose="020F0302020204030204" pitchFamily="34" charset="0"/>
                <a:cs typeface="Calibri Light" panose="020F0302020204030204" pitchFamily="34" charset="0"/>
              </a:rPr>
              <a:t>How to feel good about myself and my body and to have an understanding of how the media presents body image. </a:t>
            </a:r>
          </a:p>
          <a:p>
            <a:pPr marL="342900" indent="-342900">
              <a:buFont typeface="Arial" panose="020B0604020202020204" pitchFamily="34" charset="0"/>
              <a:buChar char="•"/>
            </a:pPr>
            <a:r>
              <a:rPr lang="en-GB" sz="2000" b="1" dirty="0">
                <a:solidFill>
                  <a:srgbClr val="0070C0"/>
                </a:solidFill>
                <a:latin typeface="Calibri Light" panose="020F0302020204030204" pitchFamily="34" charset="0"/>
                <a:cs typeface="Calibri Light" panose="020F0302020204030204" pitchFamily="34" charset="0"/>
              </a:rPr>
              <a:t>How will we grow and change? </a:t>
            </a:r>
          </a:p>
          <a:p>
            <a:pPr marL="342900" indent="-342900">
              <a:buFont typeface="Arial" panose="020B0604020202020204" pitchFamily="34" charset="0"/>
              <a:buChar char="•"/>
            </a:pPr>
            <a:r>
              <a:rPr lang="en-GB" sz="2000" b="1" dirty="0">
                <a:solidFill>
                  <a:srgbClr val="0070C0"/>
                </a:solidFill>
                <a:latin typeface="Calibri Light" panose="020F0302020204030204" pitchFamily="34" charset="0"/>
                <a:cs typeface="Calibri Light" panose="020F0302020204030204" pitchFamily="34" charset="0"/>
              </a:rPr>
              <a:t>To understand that my body and emotions will change as I grow older and I know the importance of taking care of my own body. </a:t>
            </a:r>
          </a:p>
          <a:p>
            <a:endParaRPr lang="en-GB" sz="2000" b="1" dirty="0">
              <a:solidFill>
                <a:srgbClr val="0070C0"/>
              </a:solidFill>
              <a:latin typeface="Calibri Light" panose="020F0302020204030204" pitchFamily="34" charset="0"/>
              <a:cs typeface="Calibri Light" panose="020F0302020204030204" pitchFamily="34" charset="0"/>
            </a:endParaRPr>
          </a:p>
        </p:txBody>
      </p:sp>
      <p:pic>
        <p:nvPicPr>
          <p:cNvPr id="2" name="Recorded Sound">
            <a:hlinkClick r:id="" action="ppaction://media"/>
            <a:extLst>
              <a:ext uri="{FF2B5EF4-FFF2-40B4-BE49-F238E27FC236}">
                <a16:creationId xmlns:a16="http://schemas.microsoft.com/office/drawing/2014/main" id="{B22C6E5B-516E-441F-A45A-F75D0F5466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2571" y="1663700"/>
            <a:ext cx="406400" cy="406400"/>
          </a:xfrm>
          <a:prstGeom prst="rect">
            <a:avLst/>
          </a:prstGeom>
        </p:spPr>
      </p:pic>
      <p:sp>
        <p:nvSpPr>
          <p:cNvPr id="5" name="Rectangle 4"/>
          <p:cNvSpPr/>
          <p:nvPr/>
        </p:nvSpPr>
        <p:spPr>
          <a:xfrm>
            <a:off x="656972" y="883787"/>
            <a:ext cx="9874005" cy="584775"/>
          </a:xfrm>
          <a:prstGeom prst="rect">
            <a:avLst/>
          </a:prstGeom>
          <a:noFill/>
        </p:spPr>
        <p:txBody>
          <a:bodyPr wrap="square" lIns="91440" tIns="45720" rIns="91440" bIns="45720">
            <a:spAutoFit/>
          </a:bodyPr>
          <a:lstStyle/>
          <a:p>
            <a:r>
              <a:rPr lang="en-US" sz="3200" b="1" dirty="0" smtClean="0">
                <a:ln w="10160">
                  <a:solidFill>
                    <a:srgbClr val="002060"/>
                  </a:solidFill>
                  <a:prstDash val="solid"/>
                </a:ln>
                <a:solidFill>
                  <a:srgbClr val="0070C0"/>
                </a:solidFill>
                <a:effectLst>
                  <a:outerShdw blurRad="38100" dist="22860" dir="5400000" algn="tl" rotWithShape="0">
                    <a:srgbClr val="000000">
                      <a:alpha val="30000"/>
                    </a:srgbClr>
                  </a:outerShdw>
                </a:effectLst>
                <a:latin typeface="SassoonPrimaryInfant" pitchFamily="2" charset="0"/>
              </a:rPr>
              <a:t>What does RSE look like across Year Groups?</a:t>
            </a:r>
            <a:endParaRPr lang="en-US" sz="3200" b="1" dirty="0">
              <a:ln w="10160">
                <a:solidFill>
                  <a:srgbClr val="002060"/>
                </a:solidFill>
                <a:prstDash val="solid"/>
              </a:ln>
              <a:solidFill>
                <a:srgbClr val="0070C0"/>
              </a:solidFill>
              <a:effectLst>
                <a:outerShdw blurRad="38100" dist="22860" dir="5400000" algn="tl" rotWithShape="0">
                  <a:srgbClr val="000000">
                    <a:alpha val="30000"/>
                  </a:srgbClr>
                </a:outerShdw>
              </a:effectLst>
              <a:latin typeface="SassoonPrimaryInfant" pitchFamily="2" charset="0"/>
            </a:endParaRPr>
          </a:p>
        </p:txBody>
      </p:sp>
    </p:spTree>
    <p:extLst>
      <p:ext uri="{BB962C8B-B14F-4D97-AF65-F5344CB8AC3E}">
        <p14:creationId xmlns:p14="http://schemas.microsoft.com/office/powerpoint/2010/main" val="261865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86605" y="934072"/>
            <a:ext cx="9722413" cy="4341749"/>
          </a:xfrm>
        </p:spPr>
        <p:txBody>
          <a:bodyPr>
            <a:noAutofit/>
          </a:bodyPr>
          <a:lstStyle/>
          <a:p>
            <a:pPr>
              <a:buFont typeface="Arial" panose="020B0604020202020204" pitchFamily="34" charset="0"/>
              <a:buChar char="•"/>
            </a:pPr>
            <a:r>
              <a:rPr lang="en-US" sz="2200" b="1" dirty="0" smtClean="0">
                <a:solidFill>
                  <a:srgbClr val="0070C0"/>
                </a:solidFill>
                <a:latin typeface="Calibri Light" panose="020F0302020204030204" pitchFamily="34" charset="0"/>
                <a:cs typeface="Calibri Light" panose="020F0302020204030204" pitchFamily="34" charset="0"/>
              </a:rPr>
              <a:t>Parents have the right to request that their child be withdrawn from some or all of </a:t>
            </a:r>
            <a:r>
              <a:rPr lang="en-US" sz="2200" b="1" u="sng" dirty="0">
                <a:solidFill>
                  <a:srgbClr val="0070C0"/>
                </a:solidFill>
                <a:latin typeface="Calibri Light" panose="020F0302020204030204" pitchFamily="34" charset="0"/>
                <a:cs typeface="Calibri Light" panose="020F0302020204030204" pitchFamily="34" charset="0"/>
              </a:rPr>
              <a:t>sex education </a:t>
            </a:r>
            <a:r>
              <a:rPr lang="en-US" sz="2200" b="1" dirty="0">
                <a:solidFill>
                  <a:srgbClr val="0070C0"/>
                </a:solidFill>
                <a:latin typeface="Calibri Light" panose="020F0302020204030204" pitchFamily="34" charset="0"/>
                <a:cs typeface="Calibri Light" panose="020F0302020204030204" pitchFamily="34" charset="0"/>
              </a:rPr>
              <a:t>delivered as part of statutory RSE.  Parents should put a request in writing to the Head teacher. </a:t>
            </a:r>
            <a:r>
              <a:rPr lang="en-US" sz="2200" b="1" dirty="0" smtClean="0">
                <a:solidFill>
                  <a:srgbClr val="002060"/>
                </a:solidFill>
                <a:latin typeface="Calibri Light" panose="020F0302020204030204" pitchFamily="34" charset="0"/>
                <a:cs typeface="Calibri Light" panose="020F0302020204030204" pitchFamily="34" charset="0"/>
              </a:rPr>
              <a:t>We will not be teaching Sex Education at Gosforth Park First School</a:t>
            </a:r>
            <a:endParaRPr lang="en-US" sz="2200" b="1" dirty="0">
              <a:solidFill>
                <a:srgbClr val="002060"/>
              </a:solidFill>
              <a:latin typeface="Calibri Light" panose="020F0302020204030204" pitchFamily="34" charset="0"/>
              <a:cs typeface="Calibri Light" panose="020F0302020204030204" pitchFamily="34" charset="0"/>
            </a:endParaRPr>
          </a:p>
          <a:p>
            <a:pPr>
              <a:buFont typeface="Arial" panose="020B0604020202020204" pitchFamily="34" charset="0"/>
              <a:buChar char="•"/>
            </a:pPr>
            <a:r>
              <a:rPr lang="en-US" sz="2200" b="1" dirty="0">
                <a:solidFill>
                  <a:srgbClr val="0070C0"/>
                </a:solidFill>
                <a:latin typeface="Calibri Light" panose="020F0302020204030204" pitchFamily="34" charset="0"/>
                <a:cs typeface="Calibri Light" panose="020F0302020204030204" pitchFamily="34" charset="0"/>
              </a:rPr>
              <a:t>You do not have the right to withdraw your children from any part of the </a:t>
            </a:r>
            <a:r>
              <a:rPr lang="en-US" sz="2200" b="1" u="sng" dirty="0">
                <a:solidFill>
                  <a:srgbClr val="0070C0"/>
                </a:solidFill>
                <a:latin typeface="Calibri Light" panose="020F0302020204030204" pitchFamily="34" charset="0"/>
                <a:cs typeface="Calibri Light" panose="020F0302020204030204" pitchFamily="34" charset="0"/>
              </a:rPr>
              <a:t>relationships education curriculum</a:t>
            </a:r>
          </a:p>
          <a:p>
            <a:pPr>
              <a:buFont typeface="Arial" panose="020B0604020202020204" pitchFamily="34" charset="0"/>
              <a:buChar char="•"/>
            </a:pPr>
            <a:r>
              <a:rPr lang="en-US" sz="2200" b="1" dirty="0">
                <a:solidFill>
                  <a:srgbClr val="0070C0"/>
                </a:solidFill>
                <a:latin typeface="Calibri Light" panose="020F0302020204030204" pitchFamily="34" charset="0"/>
                <a:cs typeface="Calibri Light" panose="020F0302020204030204" pitchFamily="34" charset="0"/>
              </a:rPr>
              <a:t>Good practice is also likely to include the head teacher discussing with parents the benefits of receiving this important education and any detrimental effects that withdrawal might have on the child. This could include any social and emotional effects of being excluded, as well as the likelihood of the child hearing their peers’ version of what was said in the classes, rather than what was directly said by the teacher.</a:t>
            </a:r>
          </a:p>
          <a:p>
            <a:pPr>
              <a:buFont typeface="Arial" panose="020B0604020202020204" pitchFamily="34" charset="0"/>
              <a:buChar char="•"/>
            </a:pPr>
            <a:r>
              <a:rPr lang="en-US" sz="2200" b="1" dirty="0">
                <a:solidFill>
                  <a:srgbClr val="0070C0"/>
                </a:solidFill>
                <a:latin typeface="Calibri Light" panose="020F0302020204030204" pitchFamily="34" charset="0"/>
                <a:cs typeface="Calibri Light" panose="020F0302020204030204" pitchFamily="34" charset="0"/>
              </a:rPr>
              <a:t>Head teacher will grant a request to withdraw a pupil from any sex education delivered in primary schools, other than as part of the science curriculum.</a:t>
            </a:r>
            <a:endParaRPr lang="en-GB" sz="2200" b="1" dirty="0">
              <a:solidFill>
                <a:srgbClr val="0070C0"/>
              </a:solidFill>
              <a:latin typeface="Calibri Light" panose="020F0302020204030204" pitchFamily="34" charset="0"/>
              <a:cs typeface="Calibri Light" panose="020F0302020204030204" pitchFamily="34" charset="0"/>
            </a:endParaRPr>
          </a:p>
        </p:txBody>
      </p:sp>
      <p:pic>
        <p:nvPicPr>
          <p:cNvPr id="2" name="Recorded Sound">
            <a:hlinkClick r:id="" action="ppaction://media"/>
            <a:extLst>
              <a:ext uri="{FF2B5EF4-FFF2-40B4-BE49-F238E27FC236}">
                <a16:creationId xmlns:a16="http://schemas.microsoft.com/office/drawing/2014/main" id="{5594AB8A-7AAA-4D45-943D-1B08DA67DA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87360" y="340036"/>
            <a:ext cx="406400" cy="406400"/>
          </a:xfrm>
          <a:prstGeom prst="rect">
            <a:avLst/>
          </a:prstGeom>
        </p:spPr>
      </p:pic>
      <p:sp>
        <p:nvSpPr>
          <p:cNvPr id="6" name="Rectangle 5"/>
          <p:cNvSpPr/>
          <p:nvPr/>
        </p:nvSpPr>
        <p:spPr>
          <a:xfrm>
            <a:off x="468129" y="250848"/>
            <a:ext cx="9874005" cy="584775"/>
          </a:xfrm>
          <a:prstGeom prst="rect">
            <a:avLst/>
          </a:prstGeom>
          <a:noFill/>
        </p:spPr>
        <p:txBody>
          <a:bodyPr wrap="square" lIns="91440" tIns="45720" rIns="91440" bIns="45720">
            <a:spAutoFit/>
          </a:bodyPr>
          <a:lstStyle/>
          <a:p>
            <a:r>
              <a:rPr lang="en-US" sz="3200" b="1" dirty="0" smtClean="0">
                <a:ln w="10160">
                  <a:solidFill>
                    <a:srgbClr val="002060"/>
                  </a:solidFill>
                  <a:prstDash val="solid"/>
                </a:ln>
                <a:solidFill>
                  <a:srgbClr val="0070C0"/>
                </a:solidFill>
                <a:effectLst>
                  <a:outerShdw blurRad="38100" dist="22860" dir="5400000" algn="tl" rotWithShape="0">
                    <a:srgbClr val="000000">
                      <a:alpha val="30000"/>
                    </a:srgbClr>
                  </a:outerShdw>
                </a:effectLst>
                <a:latin typeface="SassoonPrimaryInfant" pitchFamily="2" charset="0"/>
              </a:rPr>
              <a:t>Right to withdraw</a:t>
            </a:r>
            <a:endParaRPr lang="en-US" sz="3200" b="1" dirty="0">
              <a:ln w="10160">
                <a:solidFill>
                  <a:srgbClr val="002060"/>
                </a:solidFill>
                <a:prstDash val="solid"/>
              </a:ln>
              <a:solidFill>
                <a:srgbClr val="0070C0"/>
              </a:solidFill>
              <a:effectLst>
                <a:outerShdw blurRad="38100" dist="22860" dir="5400000" algn="tl" rotWithShape="0">
                  <a:srgbClr val="000000">
                    <a:alpha val="30000"/>
                  </a:srgbClr>
                </a:outerShdw>
              </a:effectLst>
              <a:latin typeface="SassoonPrimaryInfant" pitchFamily="2" charset="0"/>
            </a:endParaRPr>
          </a:p>
        </p:txBody>
      </p:sp>
    </p:spTree>
    <p:extLst>
      <p:ext uri="{BB962C8B-B14F-4D97-AF65-F5344CB8AC3E}">
        <p14:creationId xmlns:p14="http://schemas.microsoft.com/office/powerpoint/2010/main" val="54785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344825" y="1019346"/>
            <a:ext cx="9391699" cy="4051004"/>
          </a:xfrm>
        </p:spPr>
        <p:txBody>
          <a:bodyPr>
            <a:noAutofit/>
          </a:bodyPr>
          <a:lstStyle/>
          <a:p>
            <a:pPr>
              <a:buFont typeface="Arial" panose="020B0604020202020204" pitchFamily="34" charset="0"/>
              <a:buChar char="•"/>
            </a:pPr>
            <a:r>
              <a:rPr lang="en-GB" sz="2000" b="1" dirty="0">
                <a:solidFill>
                  <a:srgbClr val="0070C0"/>
                </a:solidFill>
                <a:latin typeface="Calibri Light" panose="020F0302020204030204" pitchFamily="34" charset="0"/>
                <a:cs typeface="Calibri Light" panose="020F0302020204030204" pitchFamily="34" charset="0"/>
              </a:rPr>
              <a:t>As a school, we would always want to deliver a curriculum which has the support of the vast majority, if not all, parents.</a:t>
            </a:r>
          </a:p>
          <a:p>
            <a:pPr>
              <a:buFont typeface="Arial" panose="020B0604020202020204" pitchFamily="34" charset="0"/>
              <a:buChar char="•"/>
            </a:pPr>
            <a:r>
              <a:rPr lang="en-GB" sz="2000" b="1" dirty="0">
                <a:solidFill>
                  <a:srgbClr val="0070C0"/>
                </a:solidFill>
                <a:latin typeface="Calibri Light" panose="020F0302020204030204" pitchFamily="34" charset="0"/>
                <a:cs typeface="Calibri Light" panose="020F0302020204030204" pitchFamily="34" charset="0"/>
              </a:rPr>
              <a:t>We believe that children will accept information which is given to them in small chunks over time and at an age appropriate level more easily than information which is ‘kept secret’ until they are older.</a:t>
            </a:r>
          </a:p>
          <a:p>
            <a:pPr>
              <a:buFont typeface="Arial" panose="020B0604020202020204" pitchFamily="34" charset="0"/>
              <a:buChar char="•"/>
            </a:pPr>
            <a:r>
              <a:rPr lang="en-GB" sz="2000" b="1" dirty="0">
                <a:solidFill>
                  <a:srgbClr val="0070C0"/>
                </a:solidFill>
                <a:latin typeface="Calibri Light" panose="020F0302020204030204" pitchFamily="34" charset="0"/>
                <a:cs typeface="Calibri Light" panose="020F0302020204030204" pitchFamily="34" charset="0"/>
              </a:rPr>
              <a:t>We recognise that children need an increasing level of skill to deal with the modern world and the impact of social networking, advertising and media. Schools and parents have a responsibility to give a positive message which builds children’s resilience to the negative messages they may encounter through the easy availability of photo-shopped body images / TV programmes such as Love Island which portray sex as separate from relationships.</a:t>
            </a:r>
          </a:p>
          <a:p>
            <a:pPr>
              <a:buFont typeface="Arial" panose="020B0604020202020204" pitchFamily="34" charset="0"/>
              <a:buChar char="•"/>
            </a:pPr>
            <a:r>
              <a:rPr lang="en-GB" sz="2000" b="1" dirty="0">
                <a:solidFill>
                  <a:srgbClr val="0070C0"/>
                </a:solidFill>
                <a:latin typeface="Calibri Light" panose="020F0302020204030204" pitchFamily="34" charset="0"/>
                <a:cs typeface="Calibri Light" panose="020F0302020204030204" pitchFamily="34" charset="0"/>
              </a:rPr>
              <a:t>We would want all pupils to grow with the knowledge of natural changes before they happen, and pupils can encounter puberty at a relatively young age.  For example, while the average age for a girl to begin menstruation in the UK is 12, many begin in Y6 and some in Y5.  Less commonly, girls can begin their periods from 8 </a:t>
            </a:r>
            <a:r>
              <a:rPr lang="en-GB" sz="2000" b="1" dirty="0" err="1">
                <a:solidFill>
                  <a:srgbClr val="0070C0"/>
                </a:solidFill>
                <a:latin typeface="Calibri Light" panose="020F0302020204030204" pitchFamily="34" charset="0"/>
                <a:cs typeface="Calibri Light" panose="020F0302020204030204" pitchFamily="34" charset="0"/>
              </a:rPr>
              <a:t>yrs</a:t>
            </a:r>
            <a:r>
              <a:rPr lang="en-GB" sz="2000" b="1" dirty="0">
                <a:solidFill>
                  <a:srgbClr val="0070C0"/>
                </a:solidFill>
                <a:latin typeface="Calibri Light" panose="020F0302020204030204" pitchFamily="34" charset="0"/>
                <a:cs typeface="Calibri Light" panose="020F0302020204030204" pitchFamily="34" charset="0"/>
              </a:rPr>
              <a:t> old.</a:t>
            </a:r>
          </a:p>
        </p:txBody>
      </p:sp>
      <p:pic>
        <p:nvPicPr>
          <p:cNvPr id="3" name="Recorded Sound">
            <a:hlinkClick r:id="" action="ppaction://media"/>
            <a:extLst>
              <a:ext uri="{FF2B5EF4-FFF2-40B4-BE49-F238E27FC236}">
                <a16:creationId xmlns:a16="http://schemas.microsoft.com/office/drawing/2014/main" id="{5ACC9F8B-3ED4-4F84-BB18-EED8FF28B5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057" y="273594"/>
            <a:ext cx="406400" cy="406400"/>
          </a:xfrm>
          <a:prstGeom prst="rect">
            <a:avLst/>
          </a:prstGeom>
        </p:spPr>
      </p:pic>
      <p:sp>
        <p:nvSpPr>
          <p:cNvPr id="6" name="Rectangle 5"/>
          <p:cNvSpPr/>
          <p:nvPr/>
        </p:nvSpPr>
        <p:spPr>
          <a:xfrm>
            <a:off x="597337" y="387606"/>
            <a:ext cx="9874005" cy="584775"/>
          </a:xfrm>
          <a:prstGeom prst="rect">
            <a:avLst/>
          </a:prstGeom>
          <a:noFill/>
        </p:spPr>
        <p:txBody>
          <a:bodyPr wrap="square" lIns="91440" tIns="45720" rIns="91440" bIns="45720">
            <a:spAutoFit/>
          </a:bodyPr>
          <a:lstStyle/>
          <a:p>
            <a:r>
              <a:rPr lang="en-US" sz="3200" b="1" dirty="0" smtClean="0">
                <a:ln w="10160">
                  <a:solidFill>
                    <a:srgbClr val="002060"/>
                  </a:solidFill>
                  <a:prstDash val="solid"/>
                </a:ln>
                <a:solidFill>
                  <a:srgbClr val="0070C0"/>
                </a:solidFill>
                <a:effectLst>
                  <a:outerShdw blurRad="38100" dist="22860" dir="5400000" algn="tl" rotWithShape="0">
                    <a:srgbClr val="000000">
                      <a:alpha val="30000"/>
                    </a:srgbClr>
                  </a:outerShdw>
                </a:effectLst>
                <a:latin typeface="SassoonPrimaryInfant" pitchFamily="2" charset="0"/>
              </a:rPr>
              <a:t>Thank you!</a:t>
            </a:r>
            <a:endParaRPr lang="en-US" sz="3200" b="1" dirty="0">
              <a:ln w="10160">
                <a:solidFill>
                  <a:srgbClr val="002060"/>
                </a:solidFill>
                <a:prstDash val="solid"/>
              </a:ln>
              <a:solidFill>
                <a:srgbClr val="0070C0"/>
              </a:solidFill>
              <a:effectLst>
                <a:outerShdw blurRad="38100" dist="22860" dir="5400000" algn="tl" rotWithShape="0">
                  <a:srgbClr val="000000">
                    <a:alpha val="30000"/>
                  </a:srgbClr>
                </a:outerShdw>
              </a:effectLst>
              <a:latin typeface="SassoonPrimaryInfant" pitchFamily="2" charset="0"/>
            </a:endParaRPr>
          </a:p>
        </p:txBody>
      </p:sp>
    </p:spTree>
    <p:extLst>
      <p:ext uri="{BB962C8B-B14F-4D97-AF65-F5344CB8AC3E}">
        <p14:creationId xmlns:p14="http://schemas.microsoft.com/office/powerpoint/2010/main" val="59485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3810" y="1647830"/>
            <a:ext cx="8765199" cy="4154984"/>
          </a:xfrm>
          <a:prstGeom prst="rect">
            <a:avLst/>
          </a:prstGeom>
        </p:spPr>
        <p:txBody>
          <a:bodyPr wrap="square">
            <a:spAutoFit/>
          </a:bodyPr>
          <a:lstStyle/>
          <a:p>
            <a:r>
              <a:rPr lang="en-GB" sz="2400" dirty="0">
                <a:solidFill>
                  <a:srgbClr val="0070C0"/>
                </a:solidFill>
                <a:latin typeface="Calibri" panose="020F0502020204030204" pitchFamily="34" charset="0"/>
              </a:rPr>
              <a:t>► 20 years since the last review of the curriculum- the world (and how we interact with each other) has changed</a:t>
            </a:r>
          </a:p>
          <a:p>
            <a:r>
              <a:rPr lang="en-GB" sz="2400" dirty="0">
                <a:solidFill>
                  <a:srgbClr val="0070C0"/>
                </a:solidFill>
                <a:latin typeface="Calibri" panose="020F0502020204030204" pitchFamily="34" charset="0"/>
              </a:rPr>
              <a:t> </a:t>
            </a:r>
          </a:p>
          <a:p>
            <a:r>
              <a:rPr lang="en-GB" sz="2400" dirty="0">
                <a:solidFill>
                  <a:srgbClr val="0070C0"/>
                </a:solidFill>
                <a:latin typeface="Calibri" panose="020F0502020204030204" pitchFamily="34" charset="0"/>
              </a:rPr>
              <a:t>► New- Relationships Education in Primary Schools </a:t>
            </a:r>
          </a:p>
          <a:p>
            <a:endParaRPr lang="en-GB" sz="2400" dirty="0">
              <a:solidFill>
                <a:srgbClr val="0070C0"/>
              </a:solidFill>
              <a:latin typeface="Calibri" panose="020F0502020204030204" pitchFamily="34" charset="0"/>
            </a:endParaRPr>
          </a:p>
          <a:p>
            <a:r>
              <a:rPr lang="en-GB" sz="2400" dirty="0">
                <a:solidFill>
                  <a:srgbClr val="0070C0"/>
                </a:solidFill>
                <a:latin typeface="Calibri" panose="020F0502020204030204" pitchFamily="34" charset="0"/>
              </a:rPr>
              <a:t>► Previous recommendations for teaching Personal, Social, Health Education, are now part of the National Curriculum </a:t>
            </a:r>
          </a:p>
          <a:p>
            <a:endParaRPr lang="en-GB" sz="2400" dirty="0">
              <a:solidFill>
                <a:srgbClr val="0070C0"/>
              </a:solidFill>
              <a:latin typeface="Calibri" panose="020F0502020204030204" pitchFamily="34" charset="0"/>
            </a:endParaRPr>
          </a:p>
          <a:p>
            <a:r>
              <a:rPr lang="en-GB" sz="2400" dirty="0">
                <a:solidFill>
                  <a:srgbClr val="0070C0"/>
                </a:solidFill>
                <a:latin typeface="Calibri" panose="020F0502020204030204" pitchFamily="34" charset="0"/>
              </a:rPr>
              <a:t>► Sex Education in Primary Schools remains optional, though in Year 5 &amp; 6 the science curriculum form part of what might be considered as sex education- puberty and reproduction</a:t>
            </a:r>
          </a:p>
        </p:txBody>
      </p:sp>
      <p:pic>
        <p:nvPicPr>
          <p:cNvPr id="3" name="Recorded Sound">
            <a:hlinkClick r:id="" action="ppaction://media"/>
            <a:extLst>
              <a:ext uri="{FF2B5EF4-FFF2-40B4-BE49-F238E27FC236}">
                <a16:creationId xmlns:a16="http://schemas.microsoft.com/office/drawing/2014/main" id="{08591B6A-4828-48BD-A15D-0D4A17E613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00740" y="1042465"/>
            <a:ext cx="406400" cy="406400"/>
          </a:xfrm>
          <a:prstGeom prst="rect">
            <a:avLst/>
          </a:prstGeom>
        </p:spPr>
      </p:pic>
      <p:sp>
        <p:nvSpPr>
          <p:cNvPr id="6" name="Rectangle 5"/>
          <p:cNvSpPr/>
          <p:nvPr/>
        </p:nvSpPr>
        <p:spPr>
          <a:xfrm>
            <a:off x="621717" y="665125"/>
            <a:ext cx="9874005" cy="584775"/>
          </a:xfrm>
          <a:prstGeom prst="rect">
            <a:avLst/>
          </a:prstGeom>
          <a:noFill/>
        </p:spPr>
        <p:txBody>
          <a:bodyPr wrap="square" lIns="91440" tIns="45720" rIns="91440" bIns="45720">
            <a:spAutoFit/>
          </a:bodyPr>
          <a:lstStyle/>
          <a:p>
            <a:r>
              <a:rPr lang="en-US" sz="3200" b="1" dirty="0" smtClean="0">
                <a:ln w="10160">
                  <a:solidFill>
                    <a:srgbClr val="002060"/>
                  </a:solidFill>
                  <a:prstDash val="solid"/>
                </a:ln>
                <a:solidFill>
                  <a:srgbClr val="0070C0"/>
                </a:solidFill>
                <a:effectLst>
                  <a:outerShdw blurRad="38100" dist="22860" dir="5400000" algn="tl" rotWithShape="0">
                    <a:srgbClr val="000000">
                      <a:alpha val="30000"/>
                    </a:srgbClr>
                  </a:outerShdw>
                </a:effectLst>
                <a:latin typeface="SassoonPrimaryInfant" pitchFamily="2" charset="0"/>
              </a:rPr>
              <a:t>Why make changes to the curriculum now?</a:t>
            </a:r>
            <a:endParaRPr lang="en-US" sz="3200" b="1" dirty="0">
              <a:ln w="10160">
                <a:solidFill>
                  <a:srgbClr val="002060"/>
                </a:solidFill>
                <a:prstDash val="solid"/>
              </a:ln>
              <a:solidFill>
                <a:srgbClr val="0070C0"/>
              </a:solidFill>
              <a:effectLst>
                <a:outerShdw blurRad="38100" dist="22860" dir="5400000" algn="tl" rotWithShape="0">
                  <a:srgbClr val="000000">
                    <a:alpha val="30000"/>
                  </a:srgbClr>
                </a:outerShdw>
              </a:effectLst>
              <a:latin typeface="SassoonPrimaryInfant" pitchFamily="2" charset="0"/>
            </a:endParaRPr>
          </a:p>
        </p:txBody>
      </p:sp>
    </p:spTree>
    <p:extLst>
      <p:ext uri="{BB962C8B-B14F-4D97-AF65-F5344CB8AC3E}">
        <p14:creationId xmlns:p14="http://schemas.microsoft.com/office/powerpoint/2010/main" val="256582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6209" y="1016053"/>
            <a:ext cx="8360735" cy="5632311"/>
          </a:xfrm>
          <a:prstGeom prst="rect">
            <a:avLst/>
          </a:prstGeom>
        </p:spPr>
        <p:txBody>
          <a:bodyPr wrap="square">
            <a:spAutoFit/>
          </a:bodyPr>
          <a:lstStyle/>
          <a:p>
            <a:r>
              <a:rPr lang="en-GB" sz="2400" dirty="0">
                <a:solidFill>
                  <a:srgbClr val="0070C0"/>
                </a:solidFill>
                <a:latin typeface="Calibri" panose="020F0502020204030204" pitchFamily="34" charset="0"/>
              </a:rPr>
              <a:t>► As part of the Science curriculum we teach the following statutory objectives that build understanding about growth and reproduction: </a:t>
            </a:r>
          </a:p>
          <a:p>
            <a:endParaRPr lang="en-GB" sz="2400" dirty="0">
              <a:solidFill>
                <a:srgbClr val="0070C0"/>
              </a:solidFill>
              <a:latin typeface="Calibri" panose="020F0502020204030204" pitchFamily="34" charset="0"/>
            </a:endParaRPr>
          </a:p>
          <a:p>
            <a:r>
              <a:rPr lang="en-GB" sz="2400" dirty="0">
                <a:solidFill>
                  <a:srgbClr val="0070C0"/>
                </a:solidFill>
                <a:latin typeface="Calibri" panose="020F0502020204030204" pitchFamily="34" charset="0"/>
              </a:rPr>
              <a:t>► </a:t>
            </a:r>
            <a:r>
              <a:rPr lang="en-GB" sz="2400" u="sng" dirty="0">
                <a:solidFill>
                  <a:srgbClr val="0070C0"/>
                </a:solidFill>
                <a:latin typeface="Calibri" panose="020F0502020204030204" pitchFamily="34" charset="0"/>
              </a:rPr>
              <a:t>Year </a:t>
            </a:r>
            <a:r>
              <a:rPr lang="en-GB" sz="2400" u="sng" dirty="0" smtClean="0">
                <a:solidFill>
                  <a:srgbClr val="0070C0"/>
                </a:solidFill>
                <a:latin typeface="Calibri" panose="020F0502020204030204" pitchFamily="34" charset="0"/>
              </a:rPr>
              <a:t>One</a:t>
            </a:r>
            <a:r>
              <a:rPr lang="en-GB" sz="2400" dirty="0" smtClean="0">
                <a:solidFill>
                  <a:srgbClr val="0070C0"/>
                </a:solidFill>
                <a:latin typeface="Calibri" panose="020F0502020204030204" pitchFamily="34" charset="0"/>
              </a:rPr>
              <a:t>: Identify</a:t>
            </a:r>
            <a:r>
              <a:rPr lang="en-GB" sz="2400" dirty="0">
                <a:solidFill>
                  <a:srgbClr val="0070C0"/>
                </a:solidFill>
                <a:latin typeface="Calibri" panose="020F0502020204030204" pitchFamily="34" charset="0"/>
              </a:rPr>
              <a:t>, name, draw and label the basic parts of the human body and say which part of the body is associated with each sense </a:t>
            </a:r>
          </a:p>
          <a:p>
            <a:endParaRPr lang="en-GB" sz="2400" dirty="0">
              <a:solidFill>
                <a:srgbClr val="0070C0"/>
              </a:solidFill>
              <a:latin typeface="Calibri" panose="020F0502020204030204" pitchFamily="34" charset="0"/>
            </a:endParaRPr>
          </a:p>
          <a:p>
            <a:r>
              <a:rPr lang="en-GB" sz="2400" dirty="0">
                <a:solidFill>
                  <a:srgbClr val="0070C0"/>
                </a:solidFill>
                <a:latin typeface="Calibri" panose="020F0502020204030204" pitchFamily="34" charset="0"/>
              </a:rPr>
              <a:t>► </a:t>
            </a:r>
            <a:r>
              <a:rPr lang="en-GB" sz="2400" u="sng" dirty="0">
                <a:solidFill>
                  <a:srgbClr val="0070C0"/>
                </a:solidFill>
                <a:latin typeface="Calibri" panose="020F0502020204030204" pitchFamily="34" charset="0"/>
              </a:rPr>
              <a:t>Year </a:t>
            </a:r>
            <a:r>
              <a:rPr lang="en-GB" sz="2400" u="sng" dirty="0" smtClean="0">
                <a:solidFill>
                  <a:srgbClr val="0070C0"/>
                </a:solidFill>
                <a:latin typeface="Calibri" panose="020F0502020204030204" pitchFamily="34" charset="0"/>
              </a:rPr>
              <a:t>Two</a:t>
            </a:r>
            <a:r>
              <a:rPr lang="en-GB" sz="2400" dirty="0" smtClean="0">
                <a:solidFill>
                  <a:srgbClr val="0070C0"/>
                </a:solidFill>
                <a:latin typeface="Calibri" panose="020F0502020204030204" pitchFamily="34" charset="0"/>
              </a:rPr>
              <a:t> Notice </a:t>
            </a:r>
            <a:r>
              <a:rPr lang="en-GB" sz="2400" dirty="0">
                <a:solidFill>
                  <a:srgbClr val="0070C0"/>
                </a:solidFill>
                <a:latin typeface="Calibri" panose="020F0502020204030204" pitchFamily="34" charset="0"/>
              </a:rPr>
              <a:t>that animals, including humans, have offspring which grow into adults </a:t>
            </a:r>
            <a:r>
              <a:rPr lang="en-GB" sz="2400" dirty="0" smtClean="0">
                <a:solidFill>
                  <a:srgbClr val="0070C0"/>
                </a:solidFill>
                <a:latin typeface="Calibri" panose="020F0502020204030204" pitchFamily="34" charset="0"/>
              </a:rPr>
              <a:t>although they </a:t>
            </a:r>
            <a:r>
              <a:rPr lang="en-GB" sz="2400" dirty="0">
                <a:solidFill>
                  <a:srgbClr val="0070C0"/>
                </a:solidFill>
                <a:latin typeface="Calibri" panose="020F0502020204030204" pitchFamily="34" charset="0"/>
              </a:rPr>
              <a:t>should not be expected to understand how reproduction occurs</a:t>
            </a:r>
          </a:p>
          <a:p>
            <a:endParaRPr lang="en-GB" sz="2400" dirty="0">
              <a:solidFill>
                <a:srgbClr val="0070C0"/>
              </a:solidFill>
              <a:latin typeface="Calibri" panose="020F0502020204030204" pitchFamily="34" charset="0"/>
            </a:endParaRPr>
          </a:p>
          <a:p>
            <a:r>
              <a:rPr lang="en-GB" sz="2400" dirty="0">
                <a:solidFill>
                  <a:srgbClr val="0070C0"/>
                </a:solidFill>
                <a:latin typeface="Calibri" panose="020F0502020204030204" pitchFamily="34" charset="0"/>
              </a:rPr>
              <a:t>Other statutory objectives that build understanding about growth and reproduction are taught in years 5 and 6. </a:t>
            </a:r>
          </a:p>
          <a:p>
            <a:r>
              <a:rPr lang="en-GB" sz="2400" dirty="0">
                <a:solidFill>
                  <a:srgbClr val="0070C0"/>
                </a:solidFill>
                <a:latin typeface="Calibri" panose="020F0502020204030204" pitchFamily="34" charset="0"/>
              </a:rPr>
              <a:t> </a:t>
            </a:r>
          </a:p>
        </p:txBody>
      </p:sp>
      <p:pic>
        <p:nvPicPr>
          <p:cNvPr id="3" name="Recorded Sound">
            <a:hlinkClick r:id="" action="ppaction://media"/>
            <a:extLst>
              <a:ext uri="{FF2B5EF4-FFF2-40B4-BE49-F238E27FC236}">
                <a16:creationId xmlns:a16="http://schemas.microsoft.com/office/drawing/2014/main" id="{B256083A-3606-4D1C-A5BE-3A538CD9CB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053" y="434189"/>
            <a:ext cx="406400" cy="406400"/>
          </a:xfrm>
          <a:prstGeom prst="rect">
            <a:avLst/>
          </a:prstGeom>
        </p:spPr>
      </p:pic>
      <p:sp>
        <p:nvSpPr>
          <p:cNvPr id="6" name="Rectangle 5"/>
          <p:cNvSpPr/>
          <p:nvPr/>
        </p:nvSpPr>
        <p:spPr>
          <a:xfrm>
            <a:off x="336209" y="255814"/>
            <a:ext cx="9874005" cy="584775"/>
          </a:xfrm>
          <a:prstGeom prst="rect">
            <a:avLst/>
          </a:prstGeom>
          <a:noFill/>
        </p:spPr>
        <p:txBody>
          <a:bodyPr wrap="square" lIns="91440" tIns="45720" rIns="91440" bIns="45720">
            <a:spAutoFit/>
          </a:bodyPr>
          <a:lstStyle/>
          <a:p>
            <a:r>
              <a:rPr lang="en-US" sz="3200" b="1" dirty="0" smtClean="0">
                <a:ln w="10160">
                  <a:solidFill>
                    <a:srgbClr val="002060"/>
                  </a:solidFill>
                  <a:prstDash val="solid"/>
                </a:ln>
                <a:solidFill>
                  <a:schemeClr val="accent2"/>
                </a:solidFill>
                <a:effectLst>
                  <a:outerShdw blurRad="38100" dist="22860" dir="5400000" algn="tl" rotWithShape="0">
                    <a:srgbClr val="000000">
                      <a:alpha val="30000"/>
                    </a:srgbClr>
                  </a:outerShdw>
                </a:effectLst>
                <a:latin typeface="SassoonPrimaryInfant" pitchFamily="2" charset="0"/>
              </a:rPr>
              <a:t>GPFS Science Curriculum</a:t>
            </a:r>
            <a:endParaRPr lang="en-US" sz="3200" b="1" dirty="0">
              <a:ln w="10160">
                <a:solidFill>
                  <a:srgbClr val="002060"/>
                </a:solidFill>
                <a:prstDash val="solid"/>
              </a:ln>
              <a:solidFill>
                <a:schemeClr val="accent2"/>
              </a:solidFill>
              <a:effectLst>
                <a:outerShdw blurRad="38100" dist="22860" dir="5400000" algn="tl" rotWithShape="0">
                  <a:srgbClr val="000000">
                    <a:alpha val="30000"/>
                  </a:srgbClr>
                </a:outerShdw>
              </a:effectLst>
              <a:latin typeface="SassoonPrimaryInfant" pitchFamily="2" charset="0"/>
            </a:endParaRPr>
          </a:p>
        </p:txBody>
      </p:sp>
    </p:spTree>
    <p:extLst>
      <p:ext uri="{BB962C8B-B14F-4D97-AF65-F5344CB8AC3E}">
        <p14:creationId xmlns:p14="http://schemas.microsoft.com/office/powerpoint/2010/main" val="69286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677333" y="2160589"/>
            <a:ext cx="9236687" cy="3880773"/>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marL="342900" indent="-342900">
              <a:buFont typeface="Arial" panose="020B0604020202020204" pitchFamily="34" charset="0"/>
              <a:buChar char="•"/>
            </a:pPr>
            <a:r>
              <a:rPr lang="en-US" sz="2800" b="1" dirty="0">
                <a:solidFill>
                  <a:srgbClr val="0070C0"/>
                </a:solidFill>
                <a:latin typeface="Calibri" panose="020F0502020204030204" pitchFamily="34" charset="0"/>
                <a:cs typeface="Calibri Light" panose="020F0302020204030204" pitchFamily="34" charset="0"/>
              </a:rPr>
              <a:t>A new curriculum for relationships and sex education is mandatory from September 2020.</a:t>
            </a:r>
          </a:p>
          <a:p>
            <a:pPr marL="342900" indent="-342900">
              <a:buFont typeface="Arial" panose="020B0604020202020204" pitchFamily="34" charset="0"/>
              <a:buChar char="•"/>
            </a:pPr>
            <a:r>
              <a:rPr lang="en-US" sz="2800" b="1" dirty="0">
                <a:solidFill>
                  <a:srgbClr val="0070C0"/>
                </a:solidFill>
                <a:latin typeface="Calibri" panose="020F0502020204030204" pitchFamily="34" charset="0"/>
                <a:cs typeface="Calibri Light" panose="020F0302020204030204" pitchFamily="34" charset="0"/>
              </a:rPr>
              <a:t>Primary schools must teach relationships education and health education, including education on mental wellbeing. </a:t>
            </a:r>
          </a:p>
          <a:p>
            <a:pPr marL="342900" indent="-342900">
              <a:buFont typeface="Arial" panose="020B0604020202020204" pitchFamily="34" charset="0"/>
              <a:buChar char="•"/>
            </a:pPr>
            <a:r>
              <a:rPr lang="en-US" sz="2800" b="1" dirty="0">
                <a:solidFill>
                  <a:srgbClr val="0070C0"/>
                </a:solidFill>
                <a:latin typeface="Calibri" panose="020F0502020204030204" pitchFamily="34" charset="0"/>
                <a:cs typeface="Calibri Light" panose="020F0302020204030204" pitchFamily="34" charset="0"/>
              </a:rPr>
              <a:t>Primary schools are not required to teach sex education. </a:t>
            </a:r>
            <a:endParaRPr lang="en-GB" sz="2800" b="1" dirty="0">
              <a:solidFill>
                <a:srgbClr val="0070C0"/>
              </a:solidFill>
              <a:latin typeface="Calibri" panose="020F0502020204030204" pitchFamily="34" charset="0"/>
              <a:cs typeface="Calibri Light" panose="020F0302020204030204" pitchFamily="34" charset="0"/>
            </a:endParaRPr>
          </a:p>
        </p:txBody>
      </p:sp>
      <p:pic>
        <p:nvPicPr>
          <p:cNvPr id="2" name="Recorded Sound">
            <a:hlinkClick r:id="" action="ppaction://media"/>
            <a:extLst>
              <a:ext uri="{FF2B5EF4-FFF2-40B4-BE49-F238E27FC236}">
                <a16:creationId xmlns:a16="http://schemas.microsoft.com/office/drawing/2014/main" id="{E71BFF6C-1C58-42BD-A9F1-A198795B32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03486" y="1319570"/>
            <a:ext cx="406400" cy="406400"/>
          </a:xfrm>
          <a:prstGeom prst="rect">
            <a:avLst/>
          </a:prstGeom>
        </p:spPr>
      </p:pic>
      <p:sp>
        <p:nvSpPr>
          <p:cNvPr id="5" name="Rectangle 4"/>
          <p:cNvSpPr/>
          <p:nvPr/>
        </p:nvSpPr>
        <p:spPr>
          <a:xfrm>
            <a:off x="939769" y="835843"/>
            <a:ext cx="2866917" cy="769441"/>
          </a:xfrm>
          <a:prstGeom prst="rect">
            <a:avLst/>
          </a:prstGeom>
          <a:noFill/>
        </p:spPr>
        <p:txBody>
          <a:bodyPr wrap="square" lIns="91440" tIns="45720" rIns="91440" bIns="45720">
            <a:spAutoFit/>
          </a:bodyPr>
          <a:lstStyle/>
          <a:p>
            <a:r>
              <a:rPr lang="en-US" sz="4400" b="1" dirty="0" smtClean="0">
                <a:ln w="10160">
                  <a:solidFill>
                    <a:srgbClr val="002060"/>
                  </a:solidFill>
                  <a:prstDash val="solid"/>
                </a:ln>
                <a:solidFill>
                  <a:srgbClr val="0070C0"/>
                </a:solidFill>
                <a:effectLst>
                  <a:outerShdw blurRad="38100" dist="22860" dir="5400000" algn="tl" rotWithShape="0">
                    <a:srgbClr val="000000">
                      <a:alpha val="30000"/>
                    </a:srgbClr>
                  </a:outerShdw>
                </a:effectLst>
                <a:latin typeface="SassoonPrimaryInfant" pitchFamily="2" charset="0"/>
              </a:rPr>
              <a:t>Changes</a:t>
            </a:r>
            <a:endParaRPr lang="en-US" sz="4400" b="1" dirty="0">
              <a:ln w="10160">
                <a:solidFill>
                  <a:srgbClr val="002060"/>
                </a:solidFill>
                <a:prstDash val="solid"/>
              </a:ln>
              <a:solidFill>
                <a:srgbClr val="0070C0"/>
              </a:solidFill>
              <a:effectLst>
                <a:outerShdw blurRad="38100" dist="22860" dir="5400000" algn="tl" rotWithShape="0">
                  <a:srgbClr val="000000">
                    <a:alpha val="30000"/>
                  </a:srgbClr>
                </a:outerShdw>
              </a:effectLst>
              <a:latin typeface="SassoonPrimaryInfant" pitchFamily="2" charset="0"/>
            </a:endParaRPr>
          </a:p>
        </p:txBody>
      </p:sp>
    </p:spTree>
    <p:extLst>
      <p:ext uri="{BB962C8B-B14F-4D97-AF65-F5344CB8AC3E}">
        <p14:creationId xmlns:p14="http://schemas.microsoft.com/office/powerpoint/2010/main" val="245375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240987" y="1282549"/>
            <a:ext cx="9346274" cy="4210633"/>
          </a:xfrm>
        </p:spPr>
        <p:txBody>
          <a:bodyPr>
            <a:noAutofit/>
          </a:bodyPr>
          <a:lstStyle/>
          <a:p>
            <a:r>
              <a:rPr lang="en-US" sz="2400" b="1" dirty="0">
                <a:solidFill>
                  <a:srgbClr val="0070C0"/>
                </a:solidFill>
                <a:latin typeface="Calibri Light" panose="020F0302020204030204" pitchFamily="34" charset="0"/>
                <a:cs typeface="Calibri Light" panose="020F0302020204030204" pitchFamily="34" charset="0"/>
              </a:rPr>
              <a:t>To embrace the challenges of creating a happy and successful adult life, pupils need knowledge that will enable them to make informed decisions about their wellbeing, health and relationships. Pupils can also put this knowledge into practice as they develop the capacity to make sound decisions when facing risks, challenges and complex contexts. Everyone faces difficult situations in their lives. These subjects can support young people to develop resilience, to know how and when to ask for help, and to know where to access support. </a:t>
            </a:r>
          </a:p>
          <a:p>
            <a:r>
              <a:rPr lang="en-US" sz="2400" b="1" dirty="0">
                <a:solidFill>
                  <a:srgbClr val="0070C0"/>
                </a:solidFill>
                <a:latin typeface="Calibri Light" panose="020F0302020204030204" pitchFamily="34" charset="0"/>
                <a:cs typeface="Calibri Light" panose="020F0302020204030204" pitchFamily="34" charset="0"/>
              </a:rPr>
              <a:t>High quality, evidence-based and age-appropriate teaching of these subjects can help prepare pupils for the opportunities, responsibilities and experiences of adult life. They can also enable schools to promote the spiritual, moral, social, cultural, mental and physical development of pupils, at school and in society. The duties on schools in this area are set out in legislation.</a:t>
            </a:r>
            <a:endParaRPr lang="en-GB" sz="2400" b="1" dirty="0">
              <a:solidFill>
                <a:srgbClr val="0070C0"/>
              </a:solidFill>
              <a:latin typeface="Calibri Light" panose="020F0302020204030204" pitchFamily="34" charset="0"/>
              <a:cs typeface="Calibri Light" panose="020F0302020204030204" pitchFamily="34" charset="0"/>
            </a:endParaRPr>
          </a:p>
        </p:txBody>
      </p:sp>
      <p:pic>
        <p:nvPicPr>
          <p:cNvPr id="2" name="Recorded Sound">
            <a:hlinkClick r:id="" action="ppaction://media"/>
            <a:extLst>
              <a:ext uri="{FF2B5EF4-FFF2-40B4-BE49-F238E27FC236}">
                <a16:creationId xmlns:a16="http://schemas.microsoft.com/office/drawing/2014/main" id="{AFC1D4C2-63D2-4C73-B4A5-646203920C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80861" y="4106367"/>
            <a:ext cx="406400" cy="406400"/>
          </a:xfrm>
          <a:prstGeom prst="rect">
            <a:avLst/>
          </a:prstGeom>
        </p:spPr>
      </p:pic>
      <p:sp>
        <p:nvSpPr>
          <p:cNvPr id="6" name="Rectangle 5"/>
          <p:cNvSpPr/>
          <p:nvPr/>
        </p:nvSpPr>
        <p:spPr>
          <a:xfrm>
            <a:off x="528265" y="153047"/>
            <a:ext cx="8949665" cy="1077218"/>
          </a:xfrm>
          <a:prstGeom prst="rect">
            <a:avLst/>
          </a:prstGeom>
          <a:noFill/>
        </p:spPr>
        <p:txBody>
          <a:bodyPr wrap="square" lIns="91440" tIns="45720" rIns="91440" bIns="45720">
            <a:spAutoFit/>
          </a:bodyPr>
          <a:lstStyle/>
          <a:p>
            <a:r>
              <a:rPr lang="en-US" sz="3200" b="1" dirty="0" smtClean="0">
                <a:ln w="10160">
                  <a:solidFill>
                    <a:srgbClr val="002060"/>
                  </a:solidFill>
                  <a:prstDash val="solid"/>
                </a:ln>
                <a:solidFill>
                  <a:srgbClr val="0070C0"/>
                </a:solidFill>
                <a:effectLst>
                  <a:outerShdw blurRad="38100" dist="22860" dir="5400000" algn="tl" rotWithShape="0">
                    <a:srgbClr val="000000">
                      <a:alpha val="30000"/>
                    </a:srgbClr>
                  </a:outerShdw>
                </a:effectLst>
                <a:latin typeface="SassoonPrimaryInfant" pitchFamily="2" charset="0"/>
              </a:rPr>
              <a:t>Extract from Department of Education (DFE) Statutory Guidance</a:t>
            </a:r>
            <a:endParaRPr lang="en-US" sz="3200" b="1" dirty="0">
              <a:ln w="10160">
                <a:solidFill>
                  <a:srgbClr val="002060"/>
                </a:solidFill>
                <a:prstDash val="solid"/>
              </a:ln>
              <a:solidFill>
                <a:srgbClr val="0070C0"/>
              </a:solidFill>
              <a:effectLst>
                <a:outerShdw blurRad="38100" dist="22860" dir="5400000" algn="tl" rotWithShape="0">
                  <a:srgbClr val="000000">
                    <a:alpha val="30000"/>
                  </a:srgbClr>
                </a:outerShdw>
              </a:effectLst>
              <a:latin typeface="SassoonPrimaryInfant" pitchFamily="2" charset="0"/>
            </a:endParaRPr>
          </a:p>
        </p:txBody>
      </p:sp>
    </p:spTree>
    <p:extLst>
      <p:ext uri="{BB962C8B-B14F-4D97-AF65-F5344CB8AC3E}">
        <p14:creationId xmlns:p14="http://schemas.microsoft.com/office/powerpoint/2010/main" val="141323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4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383058" y="545124"/>
            <a:ext cx="8825659" cy="6022730"/>
          </a:xfrm>
        </p:spPr>
        <p:txBody>
          <a:bodyPr>
            <a:normAutofit/>
          </a:bodyPr>
          <a:lstStyle/>
          <a:p>
            <a:r>
              <a:rPr lang="en-US" b="1" dirty="0">
                <a:solidFill>
                  <a:srgbClr val="0070C0"/>
                </a:solidFill>
                <a:latin typeface="Calibri Light" panose="020F0302020204030204" pitchFamily="34" charset="0"/>
                <a:cs typeface="Calibri Light" panose="020F0302020204030204" pitchFamily="34" charset="0"/>
              </a:rPr>
              <a:t>The Relationships Education, Relationships and Sex Education and Health Education (England) Regulations 2019, made under sections 34 and 35 of the Children and Social Work Act 2017, make Relationships Education compulsory for all pupils receiving primary education and Relationships and Sex Education (RSE) compulsory for all pupils receiving secondary education.</a:t>
            </a:r>
          </a:p>
          <a:p>
            <a:r>
              <a:rPr lang="en-US" b="1" dirty="0">
                <a:solidFill>
                  <a:srgbClr val="0070C0"/>
                </a:solidFill>
                <a:latin typeface="Calibri Light" panose="020F0302020204030204" pitchFamily="34" charset="0"/>
                <a:cs typeface="Calibri Light" panose="020F0302020204030204" pitchFamily="34" charset="0"/>
              </a:rPr>
              <a:t>They also make Health Education compulsory in all schools except independent schools. Personal, Social, Health and Economic Education (PSHE) continues to be compulsory in independent schools. </a:t>
            </a:r>
          </a:p>
          <a:p>
            <a:r>
              <a:rPr lang="en-US" b="1" dirty="0">
                <a:solidFill>
                  <a:srgbClr val="0070C0"/>
                </a:solidFill>
                <a:latin typeface="Calibri Light" panose="020F0302020204030204" pitchFamily="34" charset="0"/>
                <a:cs typeface="Calibri Light" panose="020F0302020204030204" pitchFamily="34" charset="0"/>
              </a:rPr>
              <a:t>This guidance also sets out both the rights of parents/</a:t>
            </a:r>
            <a:r>
              <a:rPr lang="en-US" b="1" dirty="0" err="1">
                <a:solidFill>
                  <a:srgbClr val="0070C0"/>
                </a:solidFill>
                <a:latin typeface="Calibri Light" panose="020F0302020204030204" pitchFamily="34" charset="0"/>
                <a:cs typeface="Calibri Light" panose="020F0302020204030204" pitchFamily="34" charset="0"/>
              </a:rPr>
              <a:t>carers</a:t>
            </a:r>
            <a:r>
              <a:rPr lang="en-US" b="1" dirty="0">
                <a:solidFill>
                  <a:srgbClr val="0070C0"/>
                </a:solidFill>
                <a:latin typeface="Calibri Light" panose="020F0302020204030204" pitchFamily="34" charset="0"/>
                <a:cs typeface="Calibri Light" panose="020F0302020204030204" pitchFamily="34" charset="0"/>
              </a:rPr>
              <a:t> to withdraw pupils from sex education (but not Relationships or Health Education) and the process that head teachers should follow in considering a request from a parent. Parents have the right to request that their child be withdrawn from some or all of sex education delivered as part of statutory RSE.</a:t>
            </a:r>
          </a:p>
          <a:p>
            <a:r>
              <a:rPr lang="en-US" b="1" dirty="0">
                <a:solidFill>
                  <a:srgbClr val="0070C0"/>
                </a:solidFill>
                <a:latin typeface="Calibri Light" panose="020F0302020204030204" pitchFamily="34" charset="0"/>
                <a:cs typeface="Calibri Light" panose="020F0302020204030204" pitchFamily="34" charset="0"/>
              </a:rPr>
              <a:t>Schools are free to determine how to deliver the content set out in this guidance, in the context of a broad and balanced curriculum. Effective teaching in these subjects will ensure that core knowledge is broken down into units of manageable size and communicated clearly to pupils, in a carefully sequenced way, within a planned </a:t>
            </a:r>
            <a:r>
              <a:rPr lang="en-US" b="1" dirty="0" err="1">
                <a:solidFill>
                  <a:srgbClr val="0070C0"/>
                </a:solidFill>
                <a:latin typeface="Calibri Light" panose="020F0302020204030204" pitchFamily="34" charset="0"/>
                <a:cs typeface="Calibri Light" panose="020F0302020204030204" pitchFamily="34" charset="0"/>
              </a:rPr>
              <a:t>programme</a:t>
            </a:r>
            <a:r>
              <a:rPr lang="en-US" b="1" dirty="0">
                <a:solidFill>
                  <a:srgbClr val="0070C0"/>
                </a:solidFill>
                <a:latin typeface="Calibri Light" panose="020F0302020204030204" pitchFamily="34" charset="0"/>
                <a:cs typeface="Calibri Light" panose="020F0302020204030204" pitchFamily="34" charset="0"/>
              </a:rPr>
              <a:t> or lessons. Teaching will include sufficient well-chosen opportunities and contexts for pupils to embed new knowledge so that it can be used confidently in real life situations.</a:t>
            </a:r>
            <a:endParaRPr lang="en-GB" b="1" dirty="0">
              <a:solidFill>
                <a:srgbClr val="0070C0"/>
              </a:solidFill>
              <a:latin typeface="Calibri Light" panose="020F0302020204030204" pitchFamily="34" charset="0"/>
              <a:cs typeface="Calibri Light" panose="020F0302020204030204" pitchFamily="34" charset="0"/>
            </a:endParaRPr>
          </a:p>
        </p:txBody>
      </p:sp>
      <p:pic>
        <p:nvPicPr>
          <p:cNvPr id="2" name="Recorded Sound">
            <a:hlinkClick r:id="" action="ppaction://media"/>
            <a:extLst>
              <a:ext uri="{FF2B5EF4-FFF2-40B4-BE49-F238E27FC236}">
                <a16:creationId xmlns:a16="http://schemas.microsoft.com/office/drawing/2014/main" id="{512BC332-F40E-4E5A-970D-5AB756E397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63277" y="341924"/>
            <a:ext cx="406400" cy="406400"/>
          </a:xfrm>
          <a:prstGeom prst="rect">
            <a:avLst/>
          </a:prstGeom>
        </p:spPr>
      </p:pic>
    </p:spTree>
    <p:extLst>
      <p:ext uri="{BB962C8B-B14F-4D97-AF65-F5344CB8AC3E}">
        <p14:creationId xmlns:p14="http://schemas.microsoft.com/office/powerpoint/2010/main" val="420688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6478" y="1748700"/>
            <a:ext cx="1376520" cy="830997"/>
          </a:xfrm>
          <a:prstGeom prst="rect">
            <a:avLst/>
          </a:prstGeom>
          <a:solidFill>
            <a:schemeClr val="accent1"/>
          </a:solidFill>
        </p:spPr>
        <p:txBody>
          <a:bodyPr wrap="square" rtlCol="0">
            <a:spAutoFit/>
          </a:bodyPr>
          <a:lstStyle/>
          <a:p>
            <a:r>
              <a:rPr lang="en-GB" sz="2400" dirty="0"/>
              <a:t>Mobile</a:t>
            </a:r>
            <a:r>
              <a:rPr lang="en-GB" dirty="0"/>
              <a:t> </a:t>
            </a:r>
            <a:r>
              <a:rPr lang="en-GB" sz="2400" dirty="0"/>
              <a:t>phones</a:t>
            </a:r>
          </a:p>
        </p:txBody>
      </p:sp>
      <p:sp>
        <p:nvSpPr>
          <p:cNvPr id="5" name="TextBox 4"/>
          <p:cNvSpPr txBox="1"/>
          <p:nvPr/>
        </p:nvSpPr>
        <p:spPr>
          <a:xfrm>
            <a:off x="6563222" y="1517867"/>
            <a:ext cx="1039091" cy="461665"/>
          </a:xfrm>
          <a:prstGeom prst="rect">
            <a:avLst/>
          </a:prstGeom>
          <a:solidFill>
            <a:schemeClr val="accent1"/>
          </a:solidFill>
        </p:spPr>
        <p:txBody>
          <a:bodyPr wrap="square" rtlCol="0">
            <a:spAutoFit/>
          </a:bodyPr>
          <a:lstStyle/>
          <a:p>
            <a:pPr algn="ctr"/>
            <a:r>
              <a:rPr lang="en-GB" sz="2400" dirty="0"/>
              <a:t>TV</a:t>
            </a:r>
          </a:p>
        </p:txBody>
      </p:sp>
      <p:sp>
        <p:nvSpPr>
          <p:cNvPr id="6" name="TextBox 5"/>
          <p:cNvSpPr txBox="1"/>
          <p:nvPr/>
        </p:nvSpPr>
        <p:spPr>
          <a:xfrm>
            <a:off x="10014066" y="1517867"/>
            <a:ext cx="1319094" cy="461665"/>
          </a:xfrm>
          <a:prstGeom prst="rect">
            <a:avLst/>
          </a:prstGeom>
          <a:solidFill>
            <a:schemeClr val="accent1"/>
          </a:solidFill>
        </p:spPr>
        <p:txBody>
          <a:bodyPr wrap="square" rtlCol="0">
            <a:spAutoFit/>
          </a:bodyPr>
          <a:lstStyle/>
          <a:p>
            <a:r>
              <a:rPr lang="en-GB" sz="2400" dirty="0"/>
              <a:t>Internet</a:t>
            </a:r>
          </a:p>
        </p:txBody>
      </p:sp>
      <p:sp>
        <p:nvSpPr>
          <p:cNvPr id="7" name="TextBox 6"/>
          <p:cNvSpPr txBox="1"/>
          <p:nvPr/>
        </p:nvSpPr>
        <p:spPr>
          <a:xfrm>
            <a:off x="1021065" y="3835770"/>
            <a:ext cx="1271933" cy="461665"/>
          </a:xfrm>
          <a:prstGeom prst="rect">
            <a:avLst/>
          </a:prstGeom>
          <a:solidFill>
            <a:schemeClr val="accent1"/>
          </a:solidFill>
        </p:spPr>
        <p:txBody>
          <a:bodyPr wrap="square" rtlCol="0">
            <a:spAutoFit/>
          </a:bodyPr>
          <a:lstStyle/>
          <a:p>
            <a:r>
              <a:rPr lang="en-GB" sz="2400" dirty="0"/>
              <a:t>School</a:t>
            </a:r>
          </a:p>
        </p:txBody>
      </p:sp>
      <p:sp>
        <p:nvSpPr>
          <p:cNvPr id="8" name="TextBox 7"/>
          <p:cNvSpPr txBox="1"/>
          <p:nvPr/>
        </p:nvSpPr>
        <p:spPr>
          <a:xfrm>
            <a:off x="7287793" y="4230822"/>
            <a:ext cx="1416585" cy="1200329"/>
          </a:xfrm>
          <a:prstGeom prst="rect">
            <a:avLst/>
          </a:prstGeom>
          <a:solidFill>
            <a:schemeClr val="accent1"/>
          </a:solidFill>
        </p:spPr>
        <p:txBody>
          <a:bodyPr wrap="square" rtlCol="0">
            <a:spAutoFit/>
          </a:bodyPr>
          <a:lstStyle/>
          <a:p>
            <a:r>
              <a:rPr lang="en-GB" sz="2400" dirty="0"/>
              <a:t>Friends &amp; Older Siblings</a:t>
            </a:r>
          </a:p>
        </p:txBody>
      </p:sp>
      <p:sp>
        <p:nvSpPr>
          <p:cNvPr id="9" name="TextBox 8"/>
          <p:cNvSpPr txBox="1"/>
          <p:nvPr/>
        </p:nvSpPr>
        <p:spPr>
          <a:xfrm>
            <a:off x="1657031" y="5822654"/>
            <a:ext cx="1831189" cy="830997"/>
          </a:xfrm>
          <a:prstGeom prst="rect">
            <a:avLst/>
          </a:prstGeom>
          <a:solidFill>
            <a:schemeClr val="accent1"/>
          </a:solidFill>
        </p:spPr>
        <p:txBody>
          <a:bodyPr wrap="square" rtlCol="0">
            <a:spAutoFit/>
          </a:bodyPr>
          <a:lstStyle/>
          <a:p>
            <a:pPr algn="ctr"/>
            <a:r>
              <a:rPr lang="en-GB" sz="2400" dirty="0"/>
              <a:t>Parents &amp; Carers</a:t>
            </a:r>
          </a:p>
        </p:txBody>
      </p:sp>
      <p:pic>
        <p:nvPicPr>
          <p:cNvPr id="11" name="Picture 10"/>
          <p:cNvPicPr>
            <a:picLocks noChangeAspect="1"/>
          </p:cNvPicPr>
          <p:nvPr/>
        </p:nvPicPr>
        <p:blipFill rotWithShape="1">
          <a:blip r:embed="rId3"/>
          <a:srcRect b="13054"/>
          <a:stretch/>
        </p:blipFill>
        <p:spPr>
          <a:xfrm>
            <a:off x="5849279" y="1979532"/>
            <a:ext cx="2466975" cy="1606631"/>
          </a:xfrm>
          <a:prstGeom prst="rect">
            <a:avLst/>
          </a:prstGeom>
        </p:spPr>
      </p:pic>
      <p:pic>
        <p:nvPicPr>
          <p:cNvPr id="13" name="Picture 12"/>
          <p:cNvPicPr>
            <a:picLocks noChangeAspect="1"/>
          </p:cNvPicPr>
          <p:nvPr/>
        </p:nvPicPr>
        <p:blipFill rotWithShape="1">
          <a:blip r:embed="rId4"/>
          <a:srcRect b="14063"/>
          <a:stretch/>
        </p:blipFill>
        <p:spPr>
          <a:xfrm>
            <a:off x="9425838" y="1979532"/>
            <a:ext cx="2495550" cy="1571625"/>
          </a:xfrm>
          <a:prstGeom prst="rect">
            <a:avLst/>
          </a:prstGeom>
        </p:spPr>
      </p:pic>
      <p:pic>
        <p:nvPicPr>
          <p:cNvPr id="14" name="Picture 13"/>
          <p:cNvPicPr>
            <a:picLocks noChangeAspect="1"/>
          </p:cNvPicPr>
          <p:nvPr/>
        </p:nvPicPr>
        <p:blipFill>
          <a:blip r:embed="rId5"/>
          <a:stretch>
            <a:fillRect/>
          </a:stretch>
        </p:blipFill>
        <p:spPr>
          <a:xfrm>
            <a:off x="3488220" y="5051129"/>
            <a:ext cx="2952750" cy="1543050"/>
          </a:xfrm>
          <a:prstGeom prst="rect">
            <a:avLst/>
          </a:prstGeom>
        </p:spPr>
      </p:pic>
      <p:pic>
        <p:nvPicPr>
          <p:cNvPr id="15" name="Picture 14"/>
          <p:cNvPicPr>
            <a:picLocks noChangeAspect="1"/>
          </p:cNvPicPr>
          <p:nvPr/>
        </p:nvPicPr>
        <p:blipFill>
          <a:blip r:embed="rId6"/>
          <a:stretch>
            <a:fillRect/>
          </a:stretch>
        </p:blipFill>
        <p:spPr>
          <a:xfrm>
            <a:off x="8704378" y="4495077"/>
            <a:ext cx="2619375" cy="1743075"/>
          </a:xfrm>
          <a:prstGeom prst="rect">
            <a:avLst/>
          </a:prstGeom>
        </p:spPr>
      </p:pic>
      <p:pic>
        <p:nvPicPr>
          <p:cNvPr id="17" name="Picture 16"/>
          <p:cNvPicPr>
            <a:picLocks noChangeAspect="1"/>
          </p:cNvPicPr>
          <p:nvPr/>
        </p:nvPicPr>
        <p:blipFill>
          <a:blip r:embed="rId7"/>
          <a:stretch>
            <a:fillRect/>
          </a:stretch>
        </p:blipFill>
        <p:spPr>
          <a:xfrm>
            <a:off x="2292998" y="1633883"/>
            <a:ext cx="2857500" cy="1600200"/>
          </a:xfrm>
          <a:prstGeom prst="rect">
            <a:avLst/>
          </a:prstGeom>
        </p:spPr>
      </p:pic>
      <p:pic>
        <p:nvPicPr>
          <p:cNvPr id="18" name="Picture 17"/>
          <p:cNvPicPr>
            <a:picLocks noChangeAspect="1"/>
          </p:cNvPicPr>
          <p:nvPr/>
        </p:nvPicPr>
        <p:blipFill>
          <a:blip r:embed="rId8"/>
          <a:stretch>
            <a:fillRect/>
          </a:stretch>
        </p:blipFill>
        <p:spPr>
          <a:xfrm>
            <a:off x="2183295" y="3343832"/>
            <a:ext cx="2781300" cy="1647825"/>
          </a:xfrm>
          <a:prstGeom prst="rect">
            <a:avLst/>
          </a:prstGeom>
        </p:spPr>
      </p:pic>
      <p:sp>
        <p:nvSpPr>
          <p:cNvPr id="16" name="Rectangle 15"/>
          <p:cNvSpPr/>
          <p:nvPr/>
        </p:nvSpPr>
        <p:spPr>
          <a:xfrm>
            <a:off x="479256" y="274278"/>
            <a:ext cx="11712744" cy="1077218"/>
          </a:xfrm>
          <a:prstGeom prst="rect">
            <a:avLst/>
          </a:prstGeom>
          <a:noFill/>
        </p:spPr>
        <p:txBody>
          <a:bodyPr wrap="square" lIns="91440" tIns="45720" rIns="91440" bIns="45720">
            <a:spAutoFit/>
          </a:bodyPr>
          <a:lstStyle/>
          <a:p>
            <a:r>
              <a:rPr lang="en-US" sz="3200" b="1" dirty="0" smtClean="0">
                <a:ln w="10160">
                  <a:solidFill>
                    <a:srgbClr val="002060"/>
                  </a:solidFill>
                  <a:prstDash val="solid"/>
                </a:ln>
                <a:solidFill>
                  <a:srgbClr val="0070C0"/>
                </a:solidFill>
                <a:effectLst>
                  <a:outerShdw blurRad="38100" dist="22860" dir="5400000" algn="tl" rotWithShape="0">
                    <a:srgbClr val="000000">
                      <a:alpha val="30000"/>
                    </a:srgbClr>
                  </a:outerShdw>
                </a:effectLst>
                <a:latin typeface="SassoonPrimaryInfant" pitchFamily="2" charset="0"/>
              </a:rPr>
              <a:t>Where and how did you learn about sex and relationships?</a:t>
            </a:r>
          </a:p>
          <a:p>
            <a:r>
              <a:rPr lang="en-US" sz="3200" b="1" dirty="0" smtClean="0">
                <a:ln w="10160">
                  <a:solidFill>
                    <a:srgbClr val="002060"/>
                  </a:solidFill>
                  <a:prstDash val="solid"/>
                </a:ln>
                <a:solidFill>
                  <a:srgbClr val="7030A0"/>
                </a:solidFill>
                <a:effectLst>
                  <a:outerShdw blurRad="38100" dist="22860" dir="5400000" algn="tl" rotWithShape="0">
                    <a:srgbClr val="000000">
                      <a:alpha val="30000"/>
                    </a:srgbClr>
                  </a:outerShdw>
                </a:effectLst>
                <a:latin typeface="SassoonPrimaryInfant" pitchFamily="2" charset="0"/>
              </a:rPr>
              <a:t>For young people, their learning comes from…</a:t>
            </a:r>
            <a:endParaRPr lang="en-US" sz="3200" b="1" dirty="0">
              <a:ln w="10160">
                <a:solidFill>
                  <a:srgbClr val="002060"/>
                </a:solidFill>
                <a:prstDash val="solid"/>
              </a:ln>
              <a:solidFill>
                <a:srgbClr val="7030A0"/>
              </a:solidFill>
              <a:effectLst>
                <a:outerShdw blurRad="38100" dist="22860" dir="5400000" algn="tl" rotWithShape="0">
                  <a:srgbClr val="000000">
                    <a:alpha val="30000"/>
                  </a:srgbClr>
                </a:outerShdw>
              </a:effectLst>
              <a:latin typeface="SassoonPrimaryInfant" pitchFamily="2" charset="0"/>
            </a:endParaRPr>
          </a:p>
        </p:txBody>
      </p:sp>
    </p:spTree>
    <p:extLst>
      <p:ext uri="{BB962C8B-B14F-4D97-AF65-F5344CB8AC3E}">
        <p14:creationId xmlns:p14="http://schemas.microsoft.com/office/powerpoint/2010/main" val="4183552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9657" y="736809"/>
            <a:ext cx="9186046" cy="5232202"/>
          </a:xfrm>
          <a:prstGeom prst="rect">
            <a:avLst/>
          </a:prstGeom>
          <a:noFill/>
        </p:spPr>
        <p:txBody>
          <a:bodyPr wrap="square" rtlCol="0">
            <a:spAutoFit/>
          </a:bodyPr>
          <a:lstStyle/>
          <a:p>
            <a:endParaRPr lang="en-GB" b="1" dirty="0" smtClean="0">
              <a:solidFill>
                <a:srgbClr val="0070C0"/>
              </a:solidFill>
              <a:latin typeface="Calibri Light" panose="020F0302020204030204" pitchFamily="34" charset="0"/>
              <a:cs typeface="Calibri Light" panose="020F0302020204030204" pitchFamily="34" charset="0"/>
            </a:endParaRPr>
          </a:p>
          <a:p>
            <a:endParaRPr lang="en-GB" b="1" dirty="0">
              <a:solidFill>
                <a:srgbClr val="0070C0"/>
              </a:solidFill>
              <a:latin typeface="Calibri Light" panose="020F0302020204030204" pitchFamily="34" charset="0"/>
              <a:cs typeface="Calibri Light" panose="020F0302020204030204" pitchFamily="34" charset="0"/>
            </a:endParaRPr>
          </a:p>
          <a:p>
            <a:endParaRPr lang="en-GB" b="1" dirty="0">
              <a:solidFill>
                <a:srgbClr val="0070C0"/>
              </a:solidFill>
              <a:latin typeface="Calibri Light" panose="020F0302020204030204" pitchFamily="34" charset="0"/>
              <a:cs typeface="Calibri Light" panose="020F0302020204030204" pitchFamily="34" charset="0"/>
            </a:endParaRPr>
          </a:p>
          <a:p>
            <a:pPr marL="1200150" lvl="2" indent="-285750">
              <a:buFont typeface="Arial" panose="020B0604020202020204" pitchFamily="34" charset="0"/>
              <a:buChar char="•"/>
            </a:pPr>
            <a:r>
              <a:rPr lang="en-GB" sz="2800" b="1" dirty="0">
                <a:solidFill>
                  <a:srgbClr val="0070C0"/>
                </a:solidFill>
                <a:latin typeface="Calibri Light" panose="020F0302020204030204" pitchFamily="34" charset="0"/>
                <a:cs typeface="Calibri Light" panose="020F0302020204030204" pitchFamily="34" charset="0"/>
              </a:rPr>
              <a:t>Entitlement</a:t>
            </a:r>
          </a:p>
          <a:p>
            <a:pPr marL="1200150" lvl="2" indent="-285750">
              <a:buFont typeface="Arial" panose="020B0604020202020204" pitchFamily="34" charset="0"/>
              <a:buChar char="•"/>
            </a:pPr>
            <a:r>
              <a:rPr lang="en-GB" sz="2800" b="1" dirty="0">
                <a:solidFill>
                  <a:srgbClr val="0070C0"/>
                </a:solidFill>
                <a:latin typeface="Calibri Light" panose="020F0302020204030204" pitchFamily="34" charset="0"/>
                <a:cs typeface="Calibri Light" panose="020F0302020204030204" pitchFamily="34" charset="0"/>
              </a:rPr>
              <a:t>Puberty is starting earlier- for some children by age 8</a:t>
            </a:r>
          </a:p>
          <a:p>
            <a:pPr marL="1200150" lvl="2" indent="-285750">
              <a:buFont typeface="Arial" panose="020B0604020202020204" pitchFamily="34" charset="0"/>
              <a:buChar char="•"/>
            </a:pPr>
            <a:r>
              <a:rPr lang="en-GB" sz="2800" b="1" dirty="0">
                <a:solidFill>
                  <a:srgbClr val="0070C0"/>
                </a:solidFill>
                <a:latin typeface="Calibri Light" panose="020F0302020204030204" pitchFamily="34" charset="0"/>
                <a:cs typeface="Calibri Light" panose="020F0302020204030204" pitchFamily="34" charset="0"/>
              </a:rPr>
              <a:t>Unwanted conceptions</a:t>
            </a:r>
          </a:p>
          <a:p>
            <a:pPr marL="1200150" lvl="2" indent="-285750">
              <a:buFont typeface="Arial" panose="020B0604020202020204" pitchFamily="34" charset="0"/>
              <a:buChar char="•"/>
            </a:pPr>
            <a:r>
              <a:rPr lang="en-GB" sz="2800" b="1" dirty="0">
                <a:solidFill>
                  <a:srgbClr val="0070C0"/>
                </a:solidFill>
                <a:latin typeface="Calibri Light" panose="020F0302020204030204" pitchFamily="34" charset="0"/>
                <a:cs typeface="Calibri Light" panose="020F0302020204030204" pitchFamily="34" charset="0"/>
              </a:rPr>
              <a:t>Sexually transmitted infections</a:t>
            </a:r>
          </a:p>
          <a:p>
            <a:pPr marL="1200150" lvl="2" indent="-285750">
              <a:buFont typeface="Arial" panose="020B0604020202020204" pitchFamily="34" charset="0"/>
              <a:buChar char="•"/>
            </a:pPr>
            <a:r>
              <a:rPr lang="en-GB" sz="2800" b="1" dirty="0">
                <a:solidFill>
                  <a:srgbClr val="0070C0"/>
                </a:solidFill>
                <a:latin typeface="Calibri Light" panose="020F0302020204030204" pitchFamily="34" charset="0"/>
                <a:cs typeface="Calibri Light" panose="020F0302020204030204" pitchFamily="34" charset="0"/>
              </a:rPr>
              <a:t>Safeguarding</a:t>
            </a:r>
          </a:p>
          <a:p>
            <a:pPr marL="1657350" lvl="3" indent="-285750">
              <a:buFont typeface="Arial" panose="020B0604020202020204" pitchFamily="34" charset="0"/>
              <a:buChar char="•"/>
            </a:pPr>
            <a:r>
              <a:rPr lang="en-GB" sz="2800" b="1" dirty="0">
                <a:solidFill>
                  <a:srgbClr val="0070C0"/>
                </a:solidFill>
                <a:latin typeface="Calibri Light" panose="020F0302020204030204" pitchFamily="34" charset="0"/>
                <a:cs typeface="Calibri Light" panose="020F0302020204030204" pitchFamily="34" charset="0"/>
              </a:rPr>
              <a:t>Grooming</a:t>
            </a:r>
          </a:p>
          <a:p>
            <a:pPr marL="1657350" lvl="3" indent="-285750">
              <a:buFont typeface="Arial" panose="020B0604020202020204" pitchFamily="34" charset="0"/>
              <a:buChar char="•"/>
            </a:pPr>
            <a:r>
              <a:rPr lang="en-GB" sz="2800" b="1" dirty="0">
                <a:solidFill>
                  <a:srgbClr val="0070C0"/>
                </a:solidFill>
                <a:latin typeface="Calibri Light" panose="020F0302020204030204" pitchFamily="34" charset="0"/>
                <a:cs typeface="Calibri Light" panose="020F0302020204030204" pitchFamily="34" charset="0"/>
              </a:rPr>
              <a:t>Child Sexual Exploitation</a:t>
            </a:r>
          </a:p>
          <a:p>
            <a:pPr marL="1657350" lvl="3" indent="-285750">
              <a:buFont typeface="Arial" panose="020B0604020202020204" pitchFamily="34" charset="0"/>
              <a:buChar char="•"/>
            </a:pPr>
            <a:r>
              <a:rPr lang="en-GB" sz="2800" b="1" dirty="0">
                <a:solidFill>
                  <a:srgbClr val="0070C0"/>
                </a:solidFill>
                <a:latin typeface="Calibri Light" panose="020F0302020204030204" pitchFamily="34" charset="0"/>
                <a:cs typeface="Calibri Light" panose="020F0302020204030204" pitchFamily="34" charset="0"/>
              </a:rPr>
              <a:t>Abuse</a:t>
            </a:r>
          </a:p>
          <a:p>
            <a:pPr marL="1657350" lvl="3" indent="-285750">
              <a:buFont typeface="Arial" panose="020B0604020202020204" pitchFamily="34" charset="0"/>
              <a:buChar char="•"/>
            </a:pPr>
            <a:r>
              <a:rPr lang="en-GB" sz="2800" b="1" dirty="0">
                <a:solidFill>
                  <a:srgbClr val="0070C0"/>
                </a:solidFill>
                <a:latin typeface="Calibri Light" panose="020F0302020204030204" pitchFamily="34" charset="0"/>
                <a:cs typeface="Calibri Light" panose="020F0302020204030204" pitchFamily="34" charset="0"/>
              </a:rPr>
              <a:t>Sexting</a:t>
            </a:r>
          </a:p>
          <a:p>
            <a:pPr marL="1657350" lvl="3" indent="-285750">
              <a:buFont typeface="Arial" panose="020B0604020202020204" pitchFamily="34" charset="0"/>
              <a:buChar char="•"/>
            </a:pPr>
            <a:r>
              <a:rPr lang="en-GB" sz="2800" b="1" dirty="0">
                <a:solidFill>
                  <a:srgbClr val="0070C0"/>
                </a:solidFill>
                <a:latin typeface="Calibri Light" panose="020F0302020204030204" pitchFamily="34" charset="0"/>
                <a:cs typeface="Calibri Light" panose="020F0302020204030204" pitchFamily="34" charset="0"/>
              </a:rPr>
              <a:t>Online pornography</a:t>
            </a:r>
          </a:p>
        </p:txBody>
      </p:sp>
      <p:sp>
        <p:nvSpPr>
          <p:cNvPr id="3" name="Rectangle 2"/>
          <p:cNvSpPr/>
          <p:nvPr/>
        </p:nvSpPr>
        <p:spPr>
          <a:xfrm>
            <a:off x="519657" y="329304"/>
            <a:ext cx="9874005" cy="1077218"/>
          </a:xfrm>
          <a:prstGeom prst="rect">
            <a:avLst/>
          </a:prstGeom>
          <a:noFill/>
        </p:spPr>
        <p:txBody>
          <a:bodyPr wrap="square" lIns="91440" tIns="45720" rIns="91440" bIns="45720">
            <a:spAutoFit/>
          </a:bodyPr>
          <a:lstStyle/>
          <a:p>
            <a:r>
              <a:rPr lang="en-US" sz="3200" b="1" dirty="0" smtClean="0">
                <a:ln w="10160">
                  <a:solidFill>
                    <a:srgbClr val="002060"/>
                  </a:solidFill>
                  <a:prstDash val="solid"/>
                </a:ln>
                <a:solidFill>
                  <a:srgbClr val="0070C0"/>
                </a:solidFill>
                <a:effectLst>
                  <a:outerShdw blurRad="38100" dist="22860" dir="5400000" algn="tl" rotWithShape="0">
                    <a:srgbClr val="000000">
                      <a:alpha val="30000"/>
                    </a:srgbClr>
                  </a:outerShdw>
                </a:effectLst>
                <a:latin typeface="SassoonPrimaryInfant" pitchFamily="2" charset="0"/>
              </a:rPr>
              <a:t>Why is relationships and sex education (RSE) important?</a:t>
            </a:r>
            <a:endParaRPr lang="en-US" sz="3200" b="1" dirty="0">
              <a:ln w="10160">
                <a:solidFill>
                  <a:srgbClr val="002060"/>
                </a:solidFill>
                <a:prstDash val="solid"/>
              </a:ln>
              <a:solidFill>
                <a:srgbClr val="0070C0"/>
              </a:solidFill>
              <a:effectLst>
                <a:outerShdw blurRad="38100" dist="22860" dir="5400000" algn="tl" rotWithShape="0">
                  <a:srgbClr val="000000">
                    <a:alpha val="30000"/>
                  </a:srgbClr>
                </a:outerShdw>
              </a:effectLst>
              <a:latin typeface="SassoonPrimaryInfant" pitchFamily="2" charset="0"/>
            </a:endParaRPr>
          </a:p>
        </p:txBody>
      </p:sp>
    </p:spTree>
    <p:extLst>
      <p:ext uri="{BB962C8B-B14F-4D97-AF65-F5344CB8AC3E}">
        <p14:creationId xmlns:p14="http://schemas.microsoft.com/office/powerpoint/2010/main" val="484481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23736"/>
            <a:ext cx="9632814" cy="5909310"/>
          </a:xfrm>
          <a:prstGeom prst="rect">
            <a:avLst/>
          </a:prstGeom>
          <a:noFill/>
        </p:spPr>
        <p:txBody>
          <a:bodyPr wrap="square" rtlCol="0">
            <a:spAutoFit/>
          </a:bodyPr>
          <a:lstStyle/>
          <a:p>
            <a:endParaRPr lang="en-GB" dirty="0" smtClean="0">
              <a:solidFill>
                <a:srgbClr val="0070C0"/>
              </a:solidFill>
            </a:endParaRPr>
          </a:p>
          <a:p>
            <a:endParaRPr lang="en-GB" dirty="0">
              <a:solidFill>
                <a:srgbClr val="0070C0"/>
              </a:solidFill>
            </a:endParaRPr>
          </a:p>
          <a:p>
            <a:endParaRPr lang="en-GB" dirty="0">
              <a:solidFill>
                <a:srgbClr val="0070C0"/>
              </a:solidFill>
            </a:endParaRPr>
          </a:p>
          <a:p>
            <a:endParaRPr lang="en-GB" dirty="0">
              <a:solidFill>
                <a:srgbClr val="0070C0"/>
              </a:solidFill>
            </a:endParaRPr>
          </a:p>
          <a:p>
            <a:pPr marL="1200150" lvl="2" indent="-285750">
              <a:buFont typeface="Arial" panose="020B0604020202020204" pitchFamily="34" charset="0"/>
              <a:buChar char="•"/>
            </a:pPr>
            <a:r>
              <a:rPr lang="en-GB" sz="3200" b="1" dirty="0">
                <a:solidFill>
                  <a:srgbClr val="0070C0"/>
                </a:solidFill>
                <a:latin typeface="Calibri Light" panose="020F0302020204030204" pitchFamily="34" charset="0"/>
                <a:cs typeface="Calibri Light" panose="020F0302020204030204" pitchFamily="34" charset="0"/>
              </a:rPr>
              <a:t>Age appropriate</a:t>
            </a:r>
          </a:p>
          <a:p>
            <a:pPr marL="1200150" lvl="2" indent="-285750">
              <a:buFont typeface="Arial" panose="020B0604020202020204" pitchFamily="34" charset="0"/>
              <a:buChar char="•"/>
            </a:pPr>
            <a:r>
              <a:rPr lang="en-GB" sz="3200" b="1" dirty="0">
                <a:solidFill>
                  <a:srgbClr val="0070C0"/>
                </a:solidFill>
                <a:latin typeface="Calibri Light" panose="020F0302020204030204" pitchFamily="34" charset="0"/>
                <a:cs typeface="Calibri Light" panose="020F0302020204030204" pitchFamily="34" charset="0"/>
              </a:rPr>
              <a:t>Based on needs of pupil (see later slides)</a:t>
            </a:r>
          </a:p>
          <a:p>
            <a:pPr marL="1200150" lvl="2" indent="-285750">
              <a:buFont typeface="Arial" panose="020B0604020202020204" pitchFamily="34" charset="0"/>
              <a:buChar char="•"/>
            </a:pPr>
            <a:r>
              <a:rPr lang="en-GB" sz="3200" b="1" dirty="0">
                <a:solidFill>
                  <a:srgbClr val="0070C0"/>
                </a:solidFill>
                <a:latin typeface="Calibri Light" panose="020F0302020204030204" pitchFamily="34" charset="0"/>
                <a:cs typeface="Calibri Light" panose="020F0302020204030204" pitchFamily="34" charset="0"/>
              </a:rPr>
              <a:t>Progressive</a:t>
            </a:r>
          </a:p>
          <a:p>
            <a:pPr marL="1200150" lvl="2" indent="-285750">
              <a:buFont typeface="Arial" panose="020B0604020202020204" pitchFamily="34" charset="0"/>
              <a:buChar char="•"/>
            </a:pPr>
            <a:r>
              <a:rPr lang="en-GB" sz="3200" b="1" dirty="0">
                <a:solidFill>
                  <a:srgbClr val="0070C0"/>
                </a:solidFill>
                <a:latin typeface="Calibri Light" panose="020F0302020204030204" pitchFamily="34" charset="0"/>
                <a:cs typeface="Calibri Light" panose="020F0302020204030204" pitchFamily="34" charset="0"/>
              </a:rPr>
              <a:t>Inclusive</a:t>
            </a:r>
          </a:p>
          <a:p>
            <a:pPr marL="1200150" lvl="2" indent="-285750">
              <a:buFont typeface="Arial" panose="020B0604020202020204" pitchFamily="34" charset="0"/>
              <a:buChar char="•"/>
            </a:pPr>
            <a:r>
              <a:rPr lang="en-GB" sz="3200" b="1" dirty="0">
                <a:solidFill>
                  <a:srgbClr val="0070C0"/>
                </a:solidFill>
                <a:latin typeface="Calibri Light" panose="020F0302020204030204" pitchFamily="34" charset="0"/>
                <a:cs typeface="Calibri Light" panose="020F0302020204030204" pitchFamily="34" charset="0"/>
              </a:rPr>
              <a:t>Delivered by trained staff in a safe environment</a:t>
            </a:r>
          </a:p>
          <a:p>
            <a:pPr marL="1200150" lvl="2" indent="-285750">
              <a:buFont typeface="Arial" panose="020B0604020202020204" pitchFamily="34" charset="0"/>
              <a:buChar char="•"/>
            </a:pPr>
            <a:r>
              <a:rPr lang="en-GB" sz="3200" b="1" dirty="0">
                <a:solidFill>
                  <a:srgbClr val="0070C0"/>
                </a:solidFill>
                <a:latin typeface="Calibri Light" panose="020F0302020204030204" pitchFamily="34" charset="0"/>
                <a:cs typeface="Calibri Light" panose="020F0302020204030204" pitchFamily="34" charset="0"/>
              </a:rPr>
              <a:t>Prepares children adequately for puberty in a timely way</a:t>
            </a:r>
          </a:p>
          <a:p>
            <a:pPr marL="1200150" lvl="2" indent="-285750">
              <a:buFont typeface="Arial" panose="020B0604020202020204" pitchFamily="34" charset="0"/>
              <a:buChar char="•"/>
            </a:pPr>
            <a:r>
              <a:rPr lang="en-GB" sz="3200" b="1" dirty="0">
                <a:solidFill>
                  <a:srgbClr val="0070C0"/>
                </a:solidFill>
                <a:latin typeface="Calibri Light" panose="020F0302020204030204" pitchFamily="34" charset="0"/>
                <a:cs typeface="Calibri Light" panose="020F0302020204030204" pitchFamily="34" charset="0"/>
              </a:rPr>
              <a:t>Prepares children for adult life</a:t>
            </a:r>
          </a:p>
          <a:p>
            <a:pPr marL="1200150" lvl="2" indent="-285750">
              <a:buFont typeface="Arial" panose="020B0604020202020204" pitchFamily="34" charset="0"/>
              <a:buChar char="•"/>
            </a:pPr>
            <a:r>
              <a:rPr lang="en-GB" sz="3200" b="1" dirty="0">
                <a:solidFill>
                  <a:srgbClr val="0070C0"/>
                </a:solidFill>
                <a:latin typeface="Calibri Light" panose="020F0302020204030204" pitchFamily="34" charset="0"/>
                <a:cs typeface="Calibri Light" panose="020F0302020204030204" pitchFamily="34" charset="0"/>
              </a:rPr>
              <a:t>Promotes positive relationships</a:t>
            </a:r>
          </a:p>
          <a:p>
            <a:pPr marL="285750" indent="-285750">
              <a:buFont typeface="Arial" panose="020B0604020202020204" pitchFamily="34" charset="0"/>
              <a:buChar char="•"/>
            </a:pPr>
            <a:endParaRPr lang="en-GB" dirty="0">
              <a:solidFill>
                <a:srgbClr val="FFFF00"/>
              </a:solidFill>
              <a:latin typeface="Calibri Light" panose="020F0302020204030204" pitchFamily="34" charset="0"/>
              <a:cs typeface="Calibri Light" panose="020F0302020204030204" pitchFamily="34" charset="0"/>
            </a:endParaRPr>
          </a:p>
        </p:txBody>
      </p:sp>
      <p:pic>
        <p:nvPicPr>
          <p:cNvPr id="2" name="Recorded Sound">
            <a:hlinkClick r:id="" action="ppaction://media"/>
            <a:extLst>
              <a:ext uri="{FF2B5EF4-FFF2-40B4-BE49-F238E27FC236}">
                <a16:creationId xmlns:a16="http://schemas.microsoft.com/office/drawing/2014/main" id="{C69FC5C5-0715-47E2-8FDE-97FC6E4DA9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62021" y="1966496"/>
            <a:ext cx="406400" cy="406400"/>
          </a:xfrm>
          <a:prstGeom prst="rect">
            <a:avLst/>
          </a:prstGeom>
        </p:spPr>
      </p:pic>
      <p:sp>
        <p:nvSpPr>
          <p:cNvPr id="5" name="Rectangle 4"/>
          <p:cNvSpPr/>
          <p:nvPr/>
        </p:nvSpPr>
        <p:spPr>
          <a:xfrm>
            <a:off x="651535" y="426585"/>
            <a:ext cx="9874005" cy="584775"/>
          </a:xfrm>
          <a:prstGeom prst="rect">
            <a:avLst/>
          </a:prstGeom>
          <a:noFill/>
        </p:spPr>
        <p:txBody>
          <a:bodyPr wrap="square" lIns="91440" tIns="45720" rIns="91440" bIns="45720">
            <a:spAutoFit/>
          </a:bodyPr>
          <a:lstStyle/>
          <a:p>
            <a:r>
              <a:rPr lang="en-US" sz="3200" b="1" dirty="0" smtClean="0">
                <a:ln w="10160">
                  <a:solidFill>
                    <a:srgbClr val="002060"/>
                  </a:solidFill>
                  <a:prstDash val="solid"/>
                </a:ln>
                <a:solidFill>
                  <a:srgbClr val="0070C0"/>
                </a:solidFill>
                <a:effectLst>
                  <a:outerShdw blurRad="38100" dist="22860" dir="5400000" algn="tl" rotWithShape="0">
                    <a:srgbClr val="000000">
                      <a:alpha val="30000"/>
                    </a:srgbClr>
                  </a:outerShdw>
                </a:effectLst>
                <a:latin typeface="SassoonPrimaryInfant" pitchFamily="2" charset="0"/>
              </a:rPr>
              <a:t>What is effective RSE?</a:t>
            </a:r>
            <a:endParaRPr lang="en-US" sz="3200" b="1" dirty="0">
              <a:ln w="10160">
                <a:solidFill>
                  <a:srgbClr val="002060"/>
                </a:solidFill>
                <a:prstDash val="solid"/>
              </a:ln>
              <a:solidFill>
                <a:srgbClr val="0070C0"/>
              </a:solidFill>
              <a:effectLst>
                <a:outerShdw blurRad="38100" dist="22860" dir="5400000" algn="tl" rotWithShape="0">
                  <a:srgbClr val="000000">
                    <a:alpha val="30000"/>
                  </a:srgbClr>
                </a:outerShdw>
              </a:effectLst>
              <a:latin typeface="SassoonPrimaryInfant" pitchFamily="2" charset="0"/>
            </a:endParaRPr>
          </a:p>
        </p:txBody>
      </p:sp>
    </p:spTree>
    <p:extLst>
      <p:ext uri="{BB962C8B-B14F-4D97-AF65-F5344CB8AC3E}">
        <p14:creationId xmlns:p14="http://schemas.microsoft.com/office/powerpoint/2010/main" val="301008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248</TotalTime>
  <Words>2027</Words>
  <Application>Microsoft Office PowerPoint</Application>
  <PresentationFormat>Widescreen</PresentationFormat>
  <Paragraphs>141</Paragraphs>
  <Slides>16</Slides>
  <Notes>10</Notes>
  <HiddenSlides>0</HiddenSlides>
  <MMClips>14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Calibri Light</vt:lpstr>
      <vt:lpstr>SassoonPrimaryInfant</vt:lpstr>
      <vt:lpstr>Times New Roman</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Lamb, Leanne</cp:lastModifiedBy>
  <cp:revision>37</cp:revision>
  <dcterms:created xsi:type="dcterms:W3CDTF">2021-05-02T10:35:46Z</dcterms:created>
  <dcterms:modified xsi:type="dcterms:W3CDTF">2021-06-18T11:27:03Z</dcterms:modified>
</cp:coreProperties>
</file>